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190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065BE-0657-4A47-90AD-C21C55E16B19}" type="datetime4">
              <a:rPr lang="en-US" smtClean="0"/>
              <a:pPr/>
              <a:t>April 8, 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3AA4-67BE-44F7-809A-3582401494AF}" type="datetime4">
              <a:rPr lang="en-US" smtClean="0"/>
              <a:pPr/>
              <a:t>April 8, 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72EEB-1769-4776-AD69-E7C1260563EB}" type="datetime4">
              <a:rPr lang="en-US" smtClean="0"/>
              <a:pPr/>
              <a:t>April 8, 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BB8AF-C16A-4836-A92D-61834B5F0BA5}" type="datetime4">
              <a:rPr lang="en-US" smtClean="0"/>
              <a:pPr/>
              <a:t>April 8, 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D2193-4505-4A75-99BB-880C6989A757}" type="datetime4">
              <a:rPr lang="en-US" smtClean="0"/>
              <a:pPr/>
              <a:t>April 8, 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A18F4-33C3-445B-924C-31108C51719C}" type="datetime4">
              <a:rPr lang="en-US" smtClean="0"/>
              <a:pPr/>
              <a:t>April 8, 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7543A-E259-478F-9E0D-57BA40E442B7}" type="datetime4">
              <a:rPr lang="en-US" smtClean="0"/>
              <a:pPr/>
              <a:t>April 8, 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B012D-77A1-44B0-BB26-329BA1EE55C9}" type="datetime4">
              <a:rPr lang="en-US" smtClean="0"/>
              <a:pPr/>
              <a:t>April 8, 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7499E-3031-413E-B01E-B94970708CAA}" type="datetime4">
              <a:rPr lang="en-US" smtClean="0"/>
              <a:pPr/>
              <a:t>April 8, 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EAB0C-2220-4D0E-A0DD-DB7FA0F742F4}" type="datetime4">
              <a:rPr lang="en-US" smtClean="0"/>
              <a:pPr/>
              <a:t>April 8, 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16D63-31BF-4B94-B6C5-E20B2C63F515}" type="datetime4">
              <a:rPr lang="en-US" smtClean="0"/>
              <a:pPr/>
              <a:t>April 8, 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2B1B13E-D5AF-485E-81A1-82A140076526}" type="datetime4">
              <a:rPr lang="en-US" smtClean="0"/>
              <a:pPr/>
              <a:t>April 8, 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Syllabus 29:  Interpretation 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2970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To answer this question we have to determine what was promised?</a:t>
            </a:r>
          </a:p>
          <a:p>
            <a:endParaRPr lang="en-US" dirty="0"/>
          </a:p>
          <a:p>
            <a:r>
              <a:rPr lang="en-US" dirty="0"/>
              <a:t>What were the parties justified in understanding was promised?</a:t>
            </a:r>
          </a:p>
          <a:p>
            <a:endParaRPr lang="en-US" dirty="0"/>
          </a:p>
          <a:p>
            <a:r>
              <a:rPr lang="en-US" dirty="0"/>
              <a:t>Plain meaning  versus reasonable interpretation</a:t>
            </a:r>
          </a:p>
          <a:p>
            <a:endParaRPr lang="en-US" dirty="0"/>
          </a:p>
          <a:p>
            <a:r>
              <a:rPr lang="en-US" dirty="0"/>
              <a:t>The special case of insurance contracts:  </a:t>
            </a:r>
            <a:r>
              <a:rPr lang="en-US" u="sng" dirty="0"/>
              <a:t>C &amp; J </a:t>
            </a:r>
            <a:r>
              <a:rPr lang="en-US" u="sng" dirty="0" err="1"/>
              <a:t>Fertlizer</a:t>
            </a:r>
            <a:endParaRPr lang="en-US" u="sng" dirty="0"/>
          </a:p>
          <a:p>
            <a:endParaRPr lang="en-US" u="sng" dirty="0"/>
          </a:p>
          <a:p>
            <a:r>
              <a:rPr lang="en-US" dirty="0"/>
              <a:t>Plain meaning and the Merchant of Venice</a:t>
            </a:r>
          </a:p>
          <a:p>
            <a:endParaRPr lang="en-US" dirty="0"/>
          </a:p>
          <a:p>
            <a:r>
              <a:rPr lang="en-US" dirty="0"/>
              <a:t>Bargaining in the Shadow of the law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40993" y="141129"/>
            <a:ext cx="7902907" cy="959499"/>
          </a:xfrm>
        </p:spPr>
        <p:txBody>
          <a:bodyPr/>
          <a:lstStyle/>
          <a:p>
            <a:r>
              <a:rPr lang="en-US" dirty="0"/>
              <a:t>Was the contract performed or was there a breach?</a:t>
            </a:r>
          </a:p>
        </p:txBody>
      </p:sp>
    </p:spTree>
    <p:extLst>
      <p:ext uri="{BB962C8B-B14F-4D97-AF65-F5344CB8AC3E}">
        <p14:creationId xmlns:p14="http://schemas.microsoft.com/office/powerpoint/2010/main" val="23782566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Hierarchy of Interpretation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AutoNum type="arabicParenBoth"/>
            </a:pPr>
            <a:r>
              <a:rPr lang="en-US" dirty="0"/>
              <a:t>Trade Usage  R2 § 222; UCC §1-303</a:t>
            </a:r>
            <a:r>
              <a:rPr lang="de-DE" dirty="0"/>
              <a:t>(c)</a:t>
            </a:r>
            <a:endParaRPr lang="en-US" dirty="0"/>
          </a:p>
          <a:p>
            <a:pPr>
              <a:buAutoNum type="arabicParenBoth"/>
            </a:pPr>
            <a:r>
              <a:rPr lang="en-US" dirty="0"/>
              <a:t>Course of Performance R2 §202(4); UCC §1-303(a)</a:t>
            </a:r>
          </a:p>
          <a:p>
            <a:pPr>
              <a:buAutoNum type="arabicParenBoth"/>
            </a:pPr>
            <a:r>
              <a:rPr lang="en-US" dirty="0"/>
              <a:t>Course of Dealing  R2 §223; UCC §1-303(b)</a:t>
            </a:r>
          </a:p>
          <a:p>
            <a:pPr>
              <a:buAutoNum type="arabicParenBoth"/>
            </a:pPr>
            <a:r>
              <a:rPr lang="en-US" dirty="0"/>
              <a:t>Express Terms</a:t>
            </a:r>
          </a:p>
          <a:p>
            <a:pPr>
              <a:buAutoNum type="arabicParenBoth"/>
            </a:pPr>
            <a:endParaRPr lang="en-US" dirty="0"/>
          </a:p>
          <a:p>
            <a:pPr marL="0" indent="0"/>
            <a:r>
              <a:rPr lang="en-US" dirty="0"/>
              <a:t>Hierarchy:  R2 § 203(B);  UCC  § 2-208(2), 1-303(e)</a:t>
            </a:r>
          </a:p>
          <a:p>
            <a:pPr marL="0" indent="0"/>
            <a:r>
              <a:rPr lang="en-US" dirty="0"/>
              <a:t>Actually, order is as above, if you can get that evidence before the court</a:t>
            </a:r>
          </a:p>
          <a:p>
            <a:pPr marL="0" indent="0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54537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Rules in Aid of Interpretation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AutoNum type="arabicParenBoth"/>
            </a:pPr>
            <a:r>
              <a:rPr lang="en-US" dirty="0"/>
              <a:t>R2 § 202, 206, 207</a:t>
            </a:r>
          </a:p>
          <a:p>
            <a:pPr>
              <a:buAutoNum type="arabicParenBoth"/>
            </a:pPr>
            <a:endParaRPr lang="en-US" dirty="0"/>
          </a:p>
          <a:p>
            <a:pPr>
              <a:buAutoNum type="arabicParenBoth"/>
            </a:pPr>
            <a:r>
              <a:rPr lang="en-US" dirty="0"/>
              <a:t>UCC </a:t>
            </a:r>
            <a:r>
              <a:rPr lang="mr-IN" dirty="0"/>
              <a:t>–</a:t>
            </a:r>
            <a:r>
              <a:rPr lang="en-US" dirty="0"/>
              <a:t> “Reasonable interpretation”  UCC §1-302(b)</a:t>
            </a:r>
          </a:p>
        </p:txBody>
      </p:sp>
    </p:spTree>
    <p:extLst>
      <p:ext uri="{BB962C8B-B14F-4D97-AF65-F5344CB8AC3E}">
        <p14:creationId xmlns:p14="http://schemas.microsoft.com/office/powerpoint/2010/main" val="7700217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B8DD85-AB68-EDF8-EACC-184933B169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INTERPRETATION IS A MUDDLE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65DCF5-2BE7-C1DB-8316-02688D1BB7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Various Approaches</a:t>
            </a:r>
          </a:p>
          <a:p>
            <a:r>
              <a:rPr lang="en-US" dirty="0"/>
              <a:t>Multiple Interpretations of its Hierarchy</a:t>
            </a:r>
          </a:p>
          <a:p>
            <a:r>
              <a:rPr lang="en-US" dirty="0"/>
              <a:t>Multiple and Conflicting Rules in Aid of Interpretation</a:t>
            </a:r>
          </a:p>
          <a:p>
            <a:r>
              <a:rPr lang="en-US" dirty="0"/>
              <a:t>Multiple Definitions of Ambiguity</a:t>
            </a:r>
          </a:p>
          <a:p>
            <a:r>
              <a:rPr lang="en-US" dirty="0"/>
              <a:t>Multiple Approaches to Extrinsic Evidence Rule</a:t>
            </a:r>
          </a:p>
        </p:txBody>
      </p:sp>
    </p:spTree>
    <p:extLst>
      <p:ext uri="{BB962C8B-B14F-4D97-AF65-F5344CB8AC3E}">
        <p14:creationId xmlns:p14="http://schemas.microsoft.com/office/powerpoint/2010/main" val="41459378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5633D3-BE23-649F-31A7-0148B45A37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				So?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21AFF1-3B10-0B5E-11F5-0C5BD78E31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07477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D38EDA-95BE-A879-4C2E-86C2553B28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DRAFT CAREFULLY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F05B35-19D6-0F44-31E3-CDB3F03DCF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Understand the Situation</a:t>
            </a:r>
          </a:p>
          <a:p>
            <a:r>
              <a:rPr lang="en-US" dirty="0"/>
              <a:t>Understand Contingencies</a:t>
            </a:r>
          </a:p>
          <a:p>
            <a:r>
              <a:rPr lang="en-US" dirty="0"/>
              <a:t>Understand Risks</a:t>
            </a:r>
          </a:p>
          <a:p>
            <a:r>
              <a:rPr lang="en-US" dirty="0"/>
              <a:t>Understand Potential Conflicts</a:t>
            </a:r>
          </a:p>
          <a:p>
            <a:r>
              <a:rPr lang="en-US" dirty="0"/>
              <a:t>Understand Potential Mistakes and Misunderstandings</a:t>
            </a:r>
          </a:p>
          <a:p>
            <a:r>
              <a:rPr lang="en-US" dirty="0"/>
              <a:t>Plan for the Unexpected</a:t>
            </a:r>
          </a:p>
          <a:p>
            <a:r>
              <a:rPr lang="en-US" dirty="0"/>
              <a:t>Be Precise</a:t>
            </a:r>
          </a:p>
        </p:txBody>
      </p:sp>
    </p:spTree>
    <p:extLst>
      <p:ext uri="{BB962C8B-B14F-4D97-AF65-F5344CB8AC3E}">
        <p14:creationId xmlns:p14="http://schemas.microsoft.com/office/powerpoint/2010/main" val="10209707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5A9F04-3F41-1694-0A85-5C20A8541E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0E9FF6-322E-4475-571B-09FEC46EAF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/>
              <a:t>Maybe read </a:t>
            </a:r>
            <a:r>
              <a:rPr lang="en-US" b="0" dirty="0"/>
              <a:t>“What Makes a Great Lawyer” on Website’s </a:t>
            </a:r>
            <a:r>
              <a:rPr lang="en-US" dirty="0"/>
              <a:t>Introductory Matter</a:t>
            </a:r>
          </a:p>
        </p:txBody>
      </p:sp>
    </p:spTree>
    <p:extLst>
      <p:ext uri="{BB962C8B-B14F-4D97-AF65-F5344CB8AC3E}">
        <p14:creationId xmlns:p14="http://schemas.microsoft.com/office/powerpoint/2010/main" val="8543480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华文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Angles.thmx</Template>
  <TotalTime>7210</TotalTime>
  <Words>236</Words>
  <Application>Microsoft Macintosh PowerPoint</Application>
  <PresentationFormat>On-screen Show (4:3)</PresentationFormat>
  <Paragraphs>41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Franklin Gothic Book</vt:lpstr>
      <vt:lpstr>Franklin Gothic Medium</vt:lpstr>
      <vt:lpstr>Wingdings</vt:lpstr>
      <vt:lpstr>Angles</vt:lpstr>
      <vt:lpstr>Syllabus 29:  Interpretation  </vt:lpstr>
      <vt:lpstr>Was the contract performed or was there a breach?</vt:lpstr>
      <vt:lpstr>Hierarchy of Interpretation</vt:lpstr>
      <vt:lpstr>Rules in Aid of Interpretation</vt:lpstr>
      <vt:lpstr>INTERPRETATION IS A MUDDLE</vt:lpstr>
      <vt:lpstr>    So?</vt:lpstr>
      <vt:lpstr>DRAFT CAREFULLY</vt:lpstr>
      <vt:lpstr>PowerPoint Presentation</vt:lpstr>
    </vt:vector>
  </TitlesOfParts>
  <Company>University of Miami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Syllabus 29:  Interpretation  </dc:title>
  <dc:creator>rrosen Rosen</dc:creator>
  <cp:lastModifiedBy>Rosen, Robert E.</cp:lastModifiedBy>
  <cp:revision>9</cp:revision>
  <dcterms:created xsi:type="dcterms:W3CDTF">2020-03-22T20:47:09Z</dcterms:created>
  <dcterms:modified xsi:type="dcterms:W3CDTF">2024-04-08T18:11:33Z</dcterms:modified>
</cp:coreProperties>
</file>