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April 8,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April 8,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April 8,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April 8,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April 8,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April 8,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April 8, 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April 8, 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April 8, 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April 8,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April 8,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April 8,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Syllabus 29:  Interpretation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297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 answer this question we have to determine what was promised?</a:t>
            </a:r>
          </a:p>
          <a:p>
            <a:endParaRPr lang="en-US" dirty="0"/>
          </a:p>
          <a:p>
            <a:r>
              <a:rPr lang="en-US" dirty="0"/>
              <a:t>What were the parties justified in understanding was promised?</a:t>
            </a:r>
          </a:p>
          <a:p>
            <a:endParaRPr lang="en-US" dirty="0"/>
          </a:p>
          <a:p>
            <a:r>
              <a:rPr lang="en-US" dirty="0"/>
              <a:t>Plain meaning  versus reasonable interpretation</a:t>
            </a:r>
          </a:p>
          <a:p>
            <a:endParaRPr lang="en-US" dirty="0"/>
          </a:p>
          <a:p>
            <a:r>
              <a:rPr lang="en-US" dirty="0"/>
              <a:t>The special case of insurance contracts:  </a:t>
            </a:r>
            <a:r>
              <a:rPr lang="en-US" u="sng" dirty="0"/>
              <a:t>C &amp; J </a:t>
            </a:r>
            <a:r>
              <a:rPr lang="en-US" u="sng" dirty="0" err="1"/>
              <a:t>Fertlizer</a:t>
            </a:r>
            <a:endParaRPr lang="en-US" u="sng" dirty="0"/>
          </a:p>
          <a:p>
            <a:endParaRPr lang="en-US" u="sng" dirty="0"/>
          </a:p>
          <a:p>
            <a:r>
              <a:rPr lang="en-US" dirty="0"/>
              <a:t>Plain meaning and the Merchant of Venice</a:t>
            </a:r>
          </a:p>
          <a:p>
            <a:endParaRPr lang="en-US" dirty="0"/>
          </a:p>
          <a:p>
            <a:r>
              <a:rPr lang="en-US" dirty="0"/>
              <a:t>Bargaining in the Shadow of the law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0993" y="141129"/>
            <a:ext cx="7902907" cy="959499"/>
          </a:xfrm>
        </p:spPr>
        <p:txBody>
          <a:bodyPr/>
          <a:lstStyle/>
          <a:p>
            <a:r>
              <a:rPr lang="en-US" dirty="0"/>
              <a:t>Was the contract performed or was there a breach?</a:t>
            </a:r>
          </a:p>
        </p:txBody>
      </p:sp>
    </p:spTree>
    <p:extLst>
      <p:ext uri="{BB962C8B-B14F-4D97-AF65-F5344CB8AC3E}">
        <p14:creationId xmlns:p14="http://schemas.microsoft.com/office/powerpoint/2010/main" val="2378256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Hierarchy of Interpretation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arenBoth"/>
            </a:pPr>
            <a:r>
              <a:rPr lang="en-US" dirty="0"/>
              <a:t>Trade Usage  R2 § 222; UCC §1-303</a:t>
            </a:r>
            <a:r>
              <a:rPr lang="de-DE" dirty="0"/>
              <a:t>(c)</a:t>
            </a:r>
            <a:endParaRPr lang="en-US" dirty="0"/>
          </a:p>
          <a:p>
            <a:pPr>
              <a:buAutoNum type="arabicParenBoth"/>
            </a:pPr>
            <a:r>
              <a:rPr lang="en-US" dirty="0"/>
              <a:t>Course of Performance R2 §202(4); UCC §1-303(a)</a:t>
            </a:r>
          </a:p>
          <a:p>
            <a:pPr>
              <a:buAutoNum type="arabicParenBoth"/>
            </a:pPr>
            <a:r>
              <a:rPr lang="en-US" dirty="0"/>
              <a:t>Course of Dealing  R2 §223; UCC §1-303(b)</a:t>
            </a:r>
          </a:p>
          <a:p>
            <a:pPr>
              <a:buAutoNum type="arabicParenBoth"/>
            </a:pPr>
            <a:r>
              <a:rPr lang="en-US" dirty="0"/>
              <a:t>Express Terms</a:t>
            </a:r>
          </a:p>
          <a:p>
            <a:pPr>
              <a:buAutoNum type="arabicParenBoth"/>
            </a:pPr>
            <a:endParaRPr lang="en-US" dirty="0"/>
          </a:p>
          <a:p>
            <a:pPr marL="0" indent="0"/>
            <a:r>
              <a:rPr lang="en-US" dirty="0"/>
              <a:t>Hierarchy:  R2 § 203(B);  UCC  § 2-208(2), 1-303(e)</a:t>
            </a:r>
          </a:p>
          <a:p>
            <a:pPr marL="0" indent="0"/>
            <a:r>
              <a:rPr lang="en-US" dirty="0"/>
              <a:t>Actually, order is as above, if you can get that evidence before the court</a:t>
            </a:r>
          </a:p>
          <a:p>
            <a:pPr marL="0" indent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453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in Aid of Interpretation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arenBoth"/>
            </a:pPr>
            <a:r>
              <a:rPr lang="en-US" dirty="0"/>
              <a:t>R2 § 202, 206, 207</a:t>
            </a:r>
          </a:p>
          <a:p>
            <a:pPr>
              <a:buAutoNum type="arabicParenBoth"/>
            </a:pPr>
            <a:endParaRPr lang="en-US" dirty="0"/>
          </a:p>
          <a:p>
            <a:pPr>
              <a:buAutoNum type="arabicParenBoth"/>
            </a:pPr>
            <a:r>
              <a:rPr lang="en-US" dirty="0"/>
              <a:t>UCC </a:t>
            </a:r>
            <a:r>
              <a:rPr lang="mr-IN" dirty="0"/>
              <a:t>–</a:t>
            </a:r>
            <a:r>
              <a:rPr lang="en-US" dirty="0"/>
              <a:t> “Reasonable interpretation”  UCC §1-302(b)</a:t>
            </a:r>
          </a:p>
        </p:txBody>
      </p:sp>
    </p:spTree>
    <p:extLst>
      <p:ext uri="{BB962C8B-B14F-4D97-AF65-F5344CB8AC3E}">
        <p14:creationId xmlns:p14="http://schemas.microsoft.com/office/powerpoint/2010/main" val="770021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8DD85-AB68-EDF8-EACC-184933B16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INTERPRETATION IS A MUDDLE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65DCF5-2BE7-C1DB-8316-02688D1BB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Various Approaches</a:t>
            </a:r>
          </a:p>
          <a:p>
            <a:r>
              <a:rPr lang="en-US" dirty="0"/>
              <a:t>Multiple Interpretations of its Hierarchy</a:t>
            </a:r>
          </a:p>
          <a:p>
            <a:r>
              <a:rPr lang="en-US" dirty="0"/>
              <a:t>Multiple and Conflicting Rules in Aid of Interpretation</a:t>
            </a:r>
          </a:p>
          <a:p>
            <a:r>
              <a:rPr lang="en-US" dirty="0"/>
              <a:t>Multiple Definitions of Ambiguity</a:t>
            </a:r>
          </a:p>
          <a:p>
            <a:r>
              <a:rPr lang="en-US" dirty="0"/>
              <a:t>Multiple Approaches to Extrinsic Evidence Rule</a:t>
            </a:r>
          </a:p>
        </p:txBody>
      </p:sp>
    </p:spTree>
    <p:extLst>
      <p:ext uri="{BB962C8B-B14F-4D97-AF65-F5344CB8AC3E}">
        <p14:creationId xmlns:p14="http://schemas.microsoft.com/office/powerpoint/2010/main" val="4145937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633D3-BE23-649F-31A7-0148B45A3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		So?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1AFF1-3B10-0B5E-11F5-0C5BD78E3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747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38EDA-95BE-A879-4C2E-86C2553B2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 CAREFULLY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05B35-19D6-0F44-31E3-CDB3F03DCF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the Situation</a:t>
            </a:r>
          </a:p>
          <a:p>
            <a:r>
              <a:rPr lang="en-US" dirty="0"/>
              <a:t>Understand Contingencies</a:t>
            </a:r>
          </a:p>
          <a:p>
            <a:r>
              <a:rPr lang="en-US" dirty="0"/>
              <a:t>Understand Risks</a:t>
            </a:r>
          </a:p>
          <a:p>
            <a:r>
              <a:rPr lang="en-US" dirty="0"/>
              <a:t>Understand Potential Conflicts</a:t>
            </a:r>
          </a:p>
          <a:p>
            <a:r>
              <a:rPr lang="en-US" dirty="0"/>
              <a:t>Understand Potential Mistakes and Misunderstandings</a:t>
            </a:r>
          </a:p>
          <a:p>
            <a:r>
              <a:rPr lang="en-US" dirty="0"/>
              <a:t>Plan for the Unexpected</a:t>
            </a:r>
          </a:p>
          <a:p>
            <a:r>
              <a:rPr lang="en-US" dirty="0"/>
              <a:t>Be Precise</a:t>
            </a:r>
          </a:p>
        </p:txBody>
      </p:sp>
    </p:spTree>
    <p:extLst>
      <p:ext uri="{BB962C8B-B14F-4D97-AF65-F5344CB8AC3E}">
        <p14:creationId xmlns:p14="http://schemas.microsoft.com/office/powerpoint/2010/main" val="1020970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A9F04-3F41-1694-0A85-5C20A8541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E9FF6-322E-4475-571B-09FEC46EAF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/>
              <a:t>Maybe read </a:t>
            </a:r>
            <a:r>
              <a:rPr lang="en-US" b="0" dirty="0"/>
              <a:t>“What Makes a Great Lawyer” on Website’s </a:t>
            </a:r>
            <a:r>
              <a:rPr lang="en-US" dirty="0"/>
              <a:t>Introductory Matter</a:t>
            </a:r>
          </a:p>
        </p:txBody>
      </p:sp>
    </p:spTree>
    <p:extLst>
      <p:ext uri="{BB962C8B-B14F-4D97-AF65-F5344CB8AC3E}">
        <p14:creationId xmlns:p14="http://schemas.microsoft.com/office/powerpoint/2010/main" val="8543480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Angles.thmx</Template>
  <TotalTime>7210</TotalTime>
  <Words>236</Words>
  <Application>Microsoft Macintosh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Franklin Gothic Book</vt:lpstr>
      <vt:lpstr>Franklin Gothic Medium</vt:lpstr>
      <vt:lpstr>Wingdings</vt:lpstr>
      <vt:lpstr>Angles</vt:lpstr>
      <vt:lpstr>Syllabus 29:  Interpretation  </vt:lpstr>
      <vt:lpstr>Was the contract performed or was there a breach?</vt:lpstr>
      <vt:lpstr>Hierarchy of Interpretation</vt:lpstr>
      <vt:lpstr>Rules in Aid of Interpretation</vt:lpstr>
      <vt:lpstr>INTERPRETATION IS A MUDDLE</vt:lpstr>
      <vt:lpstr>    So?</vt:lpstr>
      <vt:lpstr>DRAFT CAREFULLY</vt:lpstr>
      <vt:lpstr>PowerPoint Presentation</vt:lpstr>
    </vt:vector>
  </TitlesOfParts>
  <Company>University of Miami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Syllabus 29:  Interpretation  </dc:title>
  <dc:creator>rrosen Rosen</dc:creator>
  <cp:lastModifiedBy>Rosen, Robert E.</cp:lastModifiedBy>
  <cp:revision>9</cp:revision>
  <dcterms:created xsi:type="dcterms:W3CDTF">2020-03-22T20:47:09Z</dcterms:created>
  <dcterms:modified xsi:type="dcterms:W3CDTF">2024-04-08T18:11:33Z</dcterms:modified>
</cp:coreProperties>
</file>