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0" r:id="rId16"/>
    <p:sldId id="269" r:id="rId17"/>
    <p:sldId id="267" r:id="rId18"/>
    <p:sldId id="275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90812-D874-3F4B-A8A3-E7C66B8DDBB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20DF4-DB64-E549-96E6-59EC575C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1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7C55-278C-01F9-688D-EBD3CA179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E6EB7-8117-EC50-D325-DF8EEC830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B968D-65FC-00E1-19EE-3353ED42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DEF9A-7E63-B9E4-C7BA-38048C02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46690-4C8F-9935-D7A7-8364D62D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7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D49E-1795-EA3C-9971-3186AEF1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9D1EC-7CED-D7A6-F42D-55784AC8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60522-8C21-9922-3972-94F8FB14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2EE32-BC50-ABC8-B644-54D78CBF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A4B85-B9E9-E259-904F-DCFFA0FD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0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A9EC77-9CF7-C2B7-FED9-1C93C529D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64295-34A9-F2B9-EA6D-4E1D00D96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2DC48-0ADD-1AE0-B79A-2202EF42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AFAC4-B4D1-D62C-AE7B-3A0310885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B1FA8-16EA-1B59-C544-72A94E93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1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500B-9EE4-32B5-20C8-37AC5FFB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2203-D34A-8F85-325C-A6D296246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CBDDD-ED28-7561-7E05-FDFC9D46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49EDB-FF5A-2935-94DB-2608CE25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49E2D-CC22-A816-64A7-5AAFD9818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813-96A8-E701-DA54-A5B27161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3EE6C-34CA-B4DD-FD00-B418A84FF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6EC38-1382-8107-4E8D-91CEF8DF6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C7AC-B200-1650-E12B-EC971CB4E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BD073-4014-D920-66A5-BB990118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0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20472-5953-6390-B454-72915EE3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1353F-180B-92D1-97EA-E72244166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3AF61-5354-2A29-E665-C8F69838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A52F8-7CA5-9F94-EEBC-94358121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A7559-FF95-58A3-5314-23B194DD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E2B9D-0B93-C4CE-F33F-28CACF76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0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6297-3971-2B0B-764A-5BE35CAC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0A6BB-7AA7-C559-21D3-8FD92FC4E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AFBD-7061-F1E4-4C1C-CB25CB020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2A561-CB9A-83CC-4701-4AF6C14D0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1064E-C3FF-CCA3-1BB0-F89ED01D5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0C248B-93F7-5E91-A5E3-DDF3BE7A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8E8FE-9BC8-B4A1-B8D0-FF7795B6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A9F704-5465-71DF-0597-B43A7AB3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865E5-9D28-36AF-BE74-9FE17AC1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5A8256-D00B-FFF5-6DDF-B462EE724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8B440-066D-30E8-7923-C07BC07B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3E292-5DB3-4539-1080-610BE11CC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3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F4F9A-D050-872C-0059-4236584E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8D407-137A-085D-6CF0-4A6AADEC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7E5D5-2F94-CC6F-B937-7CC8076B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D77D-852A-C02A-D0FF-0C099385C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53CF-154C-83DB-8DC1-6D7ED8A59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5794F-8F71-6917-71BD-CC5486A87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6F2D3-E68E-9A3A-CCC9-CC2E5284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E30D2-3DFD-8CD0-F5E0-6202A1BE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1C66C-FF40-4C9D-3DA2-0204EADE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30B62-AB44-8EDA-2064-D24E2631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E7476-39CF-2EBF-9EED-9CF6E8A4E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FF67F-27AA-3C15-98EF-0CD35D44F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21097-67F0-97EC-41D3-FBA097BF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71A49-2165-F700-BCE6-102CCC0B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AB35-618E-22EA-D533-BA98C50B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4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29FBC-8346-5069-CE7C-478C98A6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50B9-6BCB-9186-B4C5-3FD55B888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7A53C-EDEF-1E06-20EE-E7B244769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C6314-3674-254C-898F-A671C304735A}" type="datetimeFigureOut">
              <a:rPr lang="en-US" smtClean="0"/>
              <a:t>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E7A55-8453-C4E2-949F-F8A88C3D1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BCAEC-1FEE-9A30-67D6-D71991633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D208-C700-2A42-9EF2-2EA1B8626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7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ractslawinaction.law.miami.ed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677A0-56D3-05C1-FC38-90393F461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Contracts: Law in 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F52FE-BDA0-D22F-DFA0-554D66E8B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308047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1A5EDE-B3C1-73EB-B064-322B9F0C5910}"/>
              </a:ext>
            </a:extLst>
          </p:cNvPr>
          <p:cNvSpPr txBox="1"/>
          <p:nvPr/>
        </p:nvSpPr>
        <p:spPr>
          <a:xfrm>
            <a:off x="2711669" y="273270"/>
            <a:ext cx="643233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effectLst/>
                <a:latin typeface="Arial" panose="020B0604020202020204" pitchFamily="34" charset="0"/>
              </a:rPr>
              <a:t>6. Our society deals with conflict in many ways, but avoidance and evasion are important ones.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8056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CAFC0B-875E-3753-976C-5D9ECE8BC0E3}"/>
              </a:ext>
            </a:extLst>
          </p:cNvPr>
          <p:cNvSpPr txBox="1"/>
          <p:nvPr/>
        </p:nvSpPr>
        <p:spPr>
          <a:xfrm>
            <a:off x="2543504" y="1111497"/>
            <a:ext cx="60960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effectLst/>
                <a:latin typeface="Arial" panose="020B0604020202020204" pitchFamily="34" charset="0"/>
              </a:rPr>
              <a:t>7. While law matters in American society, its influence tends to be indirect, subtle, and ambiguous.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4555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30348-C557-6EA6-96CB-D710E392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the Common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85415-037F-59A9-3286-B16C3DEFC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Duty – Breach –Remedy</a:t>
            </a:r>
          </a:p>
          <a:p>
            <a:endParaRPr lang="en-US" dirty="0"/>
          </a:p>
          <a:p>
            <a:r>
              <a:rPr lang="en-US" dirty="0"/>
              <a:t>Duty – Defense to whether the court should enforce the Duty – Breach – Remedy</a:t>
            </a:r>
          </a:p>
          <a:p>
            <a:r>
              <a:rPr lang="en-US" dirty="0"/>
              <a:t>Duty – Breach – Defense to whether the court should should find a breach – remedy</a:t>
            </a:r>
          </a:p>
          <a:p>
            <a:endParaRPr lang="en-US" dirty="0"/>
          </a:p>
          <a:p>
            <a:r>
              <a:rPr lang="en-US" dirty="0"/>
              <a:t>The Five Fingers of Contract Law (1) Duty – (2) Defense to whether the court should enforce the Duty – (3)Breach – (4) Defense to whether the court should find a breach – (5) Remedy</a:t>
            </a:r>
          </a:p>
        </p:txBody>
      </p:sp>
    </p:spTree>
    <p:extLst>
      <p:ext uri="{BB962C8B-B14F-4D97-AF65-F5344CB8AC3E}">
        <p14:creationId xmlns:p14="http://schemas.microsoft.com/office/powerpoint/2010/main" val="98036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C1D5-024E-0339-6FDA-9F5D469E7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(1)	Duty – Creation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B35DF-43BA-CA61-39C8-C5571B4E6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00021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Torts are duties owed to strangers.  Think car accidents. [How does tort law respond or fail to respond when the parties are not strangers?] (legal malpractice?)</a:t>
            </a:r>
          </a:p>
          <a:p>
            <a:r>
              <a:rPr lang="en-US" sz="4600" dirty="0"/>
              <a:t>Contracts is about creating duties with others.</a:t>
            </a:r>
          </a:p>
          <a:p>
            <a:r>
              <a:rPr lang="en-US" sz="4600" dirty="0"/>
              <a:t>Think about the various ways in which people make commitments.  Are you in a relationship?    Is it not yet one?  What makes it one?  In what ways can you rely on the other? Is it easy to get into a relationship?</a:t>
            </a:r>
          </a:p>
          <a:p>
            <a:r>
              <a:rPr lang="en-US" sz="4600" dirty="0"/>
              <a:t>Think about the various ways in which people avoid and evade committed relationships.  </a:t>
            </a:r>
          </a:p>
          <a:p>
            <a:r>
              <a:rPr lang="en-US" sz="4600" dirty="0"/>
              <a:t>Think about alternatives to legal commitments.</a:t>
            </a:r>
          </a:p>
          <a:p>
            <a:r>
              <a:rPr lang="en-US" sz="4600" dirty="0"/>
              <a:t>Think about differences between relationship-types.  Think about their similarities.</a:t>
            </a:r>
          </a:p>
          <a:p>
            <a:endParaRPr lang="en-US" sz="4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50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9015C-0492-EBBE-3887-32CC7529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(2) Defense to whether the court should enforce the Duty – The Litigator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1DD9F-439B-DEA6-E9BC-F22C5C935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Let’s take a second look at the parties at the time that the relationship was created (the contractual duty was created).</a:t>
            </a:r>
          </a:p>
          <a:p>
            <a:r>
              <a:rPr lang="en-US" dirty="0"/>
              <a:t>Parties form relationships with different interests and abilities.  Various forms of power are at play.   </a:t>
            </a:r>
          </a:p>
          <a:p>
            <a:r>
              <a:rPr lang="en-US" dirty="0"/>
              <a:t>People and groups make mistakes, are misled, and are vulnerable.  As these are always present when should they suggest that the court should not enforce  the duty?</a:t>
            </a:r>
          </a:p>
          <a:p>
            <a:r>
              <a:rPr lang="en-US" dirty="0"/>
              <a:t>In the US, when should the social entanglements of power protect those with less social resources?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does contract law make about the parties to the agreement?</a:t>
            </a:r>
          </a:p>
          <a:p>
            <a:pPr lvl="1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E.g., their state of mind, their intellectual capacity, their ability to decide for themselves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40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CA0F-5C16-A297-2BAF-EDB73E0AF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(3) Breach – Performance or non-Performance – The Drafter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044BD-E56D-996C-3893-B525262E5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was agreed? Was that performed?</a:t>
            </a:r>
          </a:p>
          <a:p>
            <a:r>
              <a:rPr lang="en-US" dirty="0"/>
              <a:t>If there was not compliance, how serious is it? Can the breach be repaired?  Should the court normalize less than perfect compliance?</a:t>
            </a:r>
          </a:p>
          <a:p>
            <a:r>
              <a:rPr lang="en-US" dirty="0"/>
              <a:t>How do we respond to the explicit?  How do various manifestations express particular commitments?  How explicit must one be about one’s duties and rights?</a:t>
            </a:r>
          </a:p>
          <a:p>
            <a:r>
              <a:rPr lang="en-US" dirty="0"/>
              <a:t>Similarly, for the implicit manifestations.  </a:t>
            </a:r>
          </a:p>
          <a:p>
            <a:r>
              <a:rPr lang="en-US" dirty="0"/>
              <a:t>How should parties act at the time the duty is formed to create justified expectations and </a:t>
            </a:r>
            <a:r>
              <a:rPr lang="en-US" dirty="0" err="1"/>
              <a:t>reliances</a:t>
            </a:r>
            <a:r>
              <a:rPr lang="en-US" dirty="0"/>
              <a:t>?  Role of the Lawyer.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Who bears 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the contract?</a:t>
            </a:r>
          </a:p>
          <a:p>
            <a:pPr lvl="1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E.g., overall society, distributive consequences, negative externalities </a:t>
            </a:r>
          </a:p>
        </p:txBody>
      </p:sp>
    </p:spTree>
    <p:extLst>
      <p:ext uri="{BB962C8B-B14F-4D97-AF65-F5344CB8AC3E}">
        <p14:creationId xmlns:p14="http://schemas.microsoft.com/office/powerpoint/2010/main" val="1929511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37340-2ADC-7C39-1AB3-54A510B2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(4) Defense to whether the court should should find a breach – The Historian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AE7C9-505F-0070-6467-778A3B437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costs to the parties of finding a breach?</a:t>
            </a:r>
          </a:p>
          <a:p>
            <a:r>
              <a:rPr lang="en-US" dirty="0"/>
              <a:t>How has the relationship between the parties changed since the contract was created?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66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4F33-C987-E058-FC04-E744CCD6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Remedy – The Opposable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7D1E-883C-8137-31C2-32FB4C854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Law is not free.  Obtaining a judicial remedy is costly.  Not just in dollar and cents.  </a:t>
            </a:r>
          </a:p>
          <a:p>
            <a:r>
              <a:rPr lang="en-US" dirty="0"/>
              <a:t>Obtaining a judicial remedy can be evaded and avoided.</a:t>
            </a:r>
          </a:p>
          <a:p>
            <a:r>
              <a:rPr lang="en-US" dirty="0"/>
              <a:t>Lawyers can play more than an adversarial role in settlement negotiations.  Since settlements are usually contracts, the threats of (2) Defense to Duty, at least, impose other norms on lawyers.</a:t>
            </a:r>
          </a:p>
          <a:p>
            <a:r>
              <a:rPr lang="en-US" dirty="0"/>
              <a:t>What does it mean to be compensated for a breach of trust? </a:t>
            </a:r>
          </a:p>
          <a:p>
            <a:r>
              <a:rPr lang="en-US" dirty="0"/>
              <a:t>People have different hopes and expectations.  When and how should they be compensated for their not becoming real?</a:t>
            </a:r>
          </a:p>
          <a:p>
            <a:r>
              <a:rPr lang="en-US" dirty="0"/>
              <a:t>There are non-legal sanctions.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Should we spend public resources deciding this dispute? Roles of the judiciary.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1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E80095-EE53-F78E-44D8-64809EE78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 Fingers of Contract Law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59AFB5-91B4-9B22-F13E-1702ADA83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Why fingers?</a:t>
            </a:r>
          </a:p>
          <a:p>
            <a:pPr lvl="1"/>
            <a:r>
              <a:rPr lang="en-US" dirty="0"/>
              <a:t>Not ignoring differences between people, five to me suggests a hand.</a:t>
            </a:r>
          </a:p>
          <a:p>
            <a:pPr lvl="1"/>
            <a:r>
              <a:rPr lang="en-US" sz="4000" dirty="0"/>
              <a:t>Each finger puts to play different evidence and arguments.  They  often point at different things.  They invoke  different values.</a:t>
            </a:r>
          </a:p>
          <a:p>
            <a:pPr lvl="1"/>
            <a:r>
              <a:rPr lang="en-US" sz="4000" dirty="0"/>
              <a:t> As I’ve been suggesting, they take the form of stock characters and appeal to different character traits.  </a:t>
            </a:r>
          </a:p>
          <a:p>
            <a:pPr lvl="1"/>
            <a:r>
              <a:rPr lang="en-US" sz="4000" dirty="0"/>
              <a:t>Choose one that you want to try on for this semester.  When you are on call, I may ask you for that perspective’s view of the matter. Your ability to take that perspective will develop as you learn </a:t>
            </a:r>
            <a:r>
              <a:rPr lang="en-US" sz="4000"/>
              <a:t>its related laws.</a:t>
            </a:r>
            <a:endParaRPr lang="en-US" sz="4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48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A38533-DA5F-F076-268C-0FF0F4BF4D6E}"/>
              </a:ext>
            </a:extLst>
          </p:cNvPr>
          <p:cNvSpPr txBox="1"/>
          <p:nvPr/>
        </p:nvSpPr>
        <p:spPr>
          <a:xfrm>
            <a:off x="2628616" y="982745"/>
            <a:ext cx="609805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effectLst/>
                <a:latin typeface="Arial" panose="020B0604020202020204" pitchFamily="34" charset="0"/>
              </a:rPr>
              <a:t>While law matters in American society, its influence tends to be indirect, subtle, and ambiguous.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0062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979D6-77BF-7E26-C5D3-969452C3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D1CF9-1315-F644-B232-3970B14E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call policy – 1</a:t>
            </a:r>
            <a:r>
              <a:rPr lang="en-US" baseline="30000" dirty="0"/>
              <a:t>st</a:t>
            </a:r>
            <a:r>
              <a:rPr lang="en-US" dirty="0"/>
              <a:t> 2 weeks – anyone.  Thereafter, only half the class.  Before the third week, you will know to which group you are assigned.</a:t>
            </a:r>
          </a:p>
          <a:p>
            <a:r>
              <a:rPr lang="en-US" dirty="0"/>
              <a:t>Bring your tent cards with you every class. So long as I can read from a distance your signifier and last name, you may personalize the card as you wish.  (Of course, we all will judge you, with kindness) </a:t>
            </a:r>
          </a:p>
          <a:p>
            <a:r>
              <a:rPr lang="en-US" dirty="0"/>
              <a:t>Website:  </a:t>
            </a:r>
            <a:r>
              <a:rPr lang="en-US" dirty="0">
                <a:hlinkClick r:id="rId2"/>
              </a:rPr>
              <a:t>https://contractslawinaction.law.miami.edu/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81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389E-5FF9-356E-66C9-F48CF963A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Approaches </a:t>
            </a:r>
            <a:r>
              <a:rPr lang="en-US" dirty="0"/>
              <a:t>for Understanding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D4079-EADA-0861-8023-DFD044001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Law is “neutral” – emphasis on process (ignoring transactions costs)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Law and economics, i.e. “Chicago school” – macro efficiency (ignoring market structuration)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Law in action– real-life experience (ignoring political structuration)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Critical legal studies – distributive consequences (ignoring personal structuration).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3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858E-379F-F644-D85A-0EE0A93DD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 3” x 5” index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104C-85E6-ED96-EE2F-F5EF1E4F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 the blank side, please write your preferred signifier and last name.</a:t>
            </a:r>
          </a:p>
          <a:p>
            <a:r>
              <a:rPr lang="en-US" dirty="0"/>
              <a:t>On the lined side, answer the questions:</a:t>
            </a:r>
          </a:p>
          <a:p>
            <a:pPr lvl="1"/>
            <a:r>
              <a:rPr lang="en-US" dirty="0"/>
              <a:t>(1) What did you study before law school? Advanced degree? What know-hows do you have?</a:t>
            </a:r>
          </a:p>
          <a:p>
            <a:pPr lvl="1"/>
            <a:r>
              <a:rPr lang="en-US" dirty="0"/>
              <a:t>(2) Think about a profound or influential experience.  Be present with it.  Don’t describe the experience.  Fill in the sentence: “I hope that my legal career …”</a:t>
            </a:r>
          </a:p>
          <a:p>
            <a:pPr lvl="1"/>
            <a:r>
              <a:rPr lang="en-US" dirty="0"/>
              <a:t>(3) The practice of law, public and private, is a </a:t>
            </a:r>
            <a:r>
              <a:rPr lang="en-US" i="1" dirty="0"/>
              <a:t>personal service </a:t>
            </a:r>
            <a:r>
              <a:rPr lang="en-US" dirty="0"/>
              <a:t>business.  You serve clients; you sell yourself.  There are many lawyer-client relationships.  Which types of clients do you want to serve?</a:t>
            </a:r>
          </a:p>
          <a:p>
            <a:pPr lvl="1"/>
            <a:r>
              <a:rPr lang="en-US" dirty="0"/>
              <a:t>(4) Before you turn in your card, near the end of the class, Choose a number 1,2,3, or 5.  #4 cannot be chosen.  Which questions of contract law speak to you?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9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B916A9-F8C8-0DC8-FCDC-0E601CBDDA13}"/>
              </a:ext>
            </a:extLst>
          </p:cNvPr>
          <p:cNvSpPr txBox="1"/>
          <p:nvPr/>
        </p:nvSpPr>
        <p:spPr>
          <a:xfrm>
            <a:off x="3174124" y="1319666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1. Law is not free.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2. Law is delivered by actors with limited resources and their exercises of discretion by influenced by their specific interests, including those that emerge from their social entanglements.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3. Other institutions also make legal-like judgments, and there they compete with the specifically legal system and consequently there </a:t>
            </a:r>
            <a:r>
              <a:rPr lang="en-US" dirty="0">
                <a:latin typeface="Arial" panose="020B0604020202020204" pitchFamily="34" charset="0"/>
              </a:rPr>
              <a:t>are many approaches to how “public” and “private” are distinguished.  Public and private actors have relationships with each other.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by alternative institutions, and there is a great deal of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4. People, acting alone and in groups, cope with law and cannot be expected to comply passively with public law.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5. Lawyers play many roles other than adversary in a courtroom.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6. Our society deals with conflict in many ways, but avoidance and evasion are important ones.  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7. While law matters in American society, its influence tends to be indirect, subtle, and ambiguous.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5FE18B-04A7-14FC-35ED-0CF70FB440D8}"/>
              </a:ext>
            </a:extLst>
          </p:cNvPr>
          <p:cNvSpPr txBox="1"/>
          <p:nvPr/>
        </p:nvSpPr>
        <p:spPr>
          <a:xfrm>
            <a:off x="3174124" y="430925"/>
            <a:ext cx="6316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Empirical Background to </a:t>
            </a:r>
            <a:r>
              <a:rPr lang="en-US" sz="2400" b="1" dirty="0"/>
              <a:t>Contracts: Law in Action</a:t>
            </a:r>
          </a:p>
        </p:txBody>
      </p:sp>
    </p:spTree>
    <p:extLst>
      <p:ext uri="{BB962C8B-B14F-4D97-AF65-F5344CB8AC3E}">
        <p14:creationId xmlns:p14="http://schemas.microsoft.com/office/powerpoint/2010/main" val="273035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AFC3CC-5E9B-D228-6EB0-BDBA14DBA6EB}"/>
              </a:ext>
            </a:extLst>
          </p:cNvPr>
          <p:cNvSpPr txBox="1"/>
          <p:nvPr/>
        </p:nvSpPr>
        <p:spPr>
          <a:xfrm>
            <a:off x="3048000" y="3246961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</a:rPr>
              <a:t>1. Law is not free.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2820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BCE808-F27F-6912-9967-1590CC56A160}"/>
              </a:ext>
            </a:extLst>
          </p:cNvPr>
          <p:cNvSpPr txBox="1"/>
          <p:nvPr/>
        </p:nvSpPr>
        <p:spPr>
          <a:xfrm>
            <a:off x="2291255" y="202011"/>
            <a:ext cx="6096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effectLst/>
                <a:latin typeface="Arial" panose="020B0604020202020204" pitchFamily="34" charset="0"/>
              </a:rPr>
              <a:t>2. Law is delivered by actors with limited resources and their exercises of discretion is influenced by their specific interests, including those that emerge from their social entanglements.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543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C68FC9-F050-DB15-945E-DA948112A5FF}"/>
              </a:ext>
            </a:extLst>
          </p:cNvPr>
          <p:cNvSpPr txBox="1"/>
          <p:nvPr/>
        </p:nvSpPr>
        <p:spPr>
          <a:xfrm>
            <a:off x="3121572" y="0"/>
            <a:ext cx="60960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Arial" panose="020B0604020202020204" pitchFamily="34" charset="0"/>
              </a:rPr>
              <a:t>3. Other institutions also make legal-like judgments, and they compete with the specifically legal system and consequently there </a:t>
            </a:r>
            <a:r>
              <a:rPr lang="en-US" sz="3600" dirty="0">
                <a:latin typeface="Arial" panose="020B0604020202020204" pitchFamily="34" charset="0"/>
              </a:rPr>
              <a:t>are many approaches to how “public” and “private” are distinguished.  Public and private actors have relationships with each other.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816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922EEF-E505-4BC5-B9B6-C2136FF76D58}"/>
              </a:ext>
            </a:extLst>
          </p:cNvPr>
          <p:cNvSpPr txBox="1"/>
          <p:nvPr/>
        </p:nvSpPr>
        <p:spPr>
          <a:xfrm>
            <a:off x="3268717" y="594624"/>
            <a:ext cx="60960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effectLst/>
                <a:latin typeface="Arial" panose="020B0604020202020204" pitchFamily="34" charset="0"/>
              </a:rPr>
              <a:t>4. People, acting alone and in groups, cope with law and cannot be expected to comply passively with public law.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5778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A54057-AA0F-0957-F9EA-87BA6DE9A437}"/>
              </a:ext>
            </a:extLst>
          </p:cNvPr>
          <p:cNvSpPr txBox="1"/>
          <p:nvPr/>
        </p:nvSpPr>
        <p:spPr>
          <a:xfrm>
            <a:off x="2764221" y="720748"/>
            <a:ext cx="6096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</a:rPr>
              <a:t>5. Lawyers play many roles other than adversary in a courtroom.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7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8851</TotalTime>
  <Words>1444</Words>
  <Application>Microsoft Macintosh PowerPoint</Application>
  <PresentationFormat>Widescreen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Contracts: Law in Action</vt:lpstr>
      <vt:lpstr>Housekeeping</vt:lpstr>
      <vt:lpstr>My 3” x 5” index card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Structure of the Common Law</vt:lpstr>
      <vt:lpstr>(1) Duty – Creation Stories</vt:lpstr>
      <vt:lpstr>(2) Defense to whether the court should enforce the Duty – The Litigator</vt:lpstr>
      <vt:lpstr>(3) Breach – Performance or non-Performance – The Drafter</vt:lpstr>
      <vt:lpstr>(4) Defense to whether the court should should find a breach – The Historian </vt:lpstr>
      <vt:lpstr>5. Remedy – The Opposable Thumb</vt:lpstr>
      <vt:lpstr>The 5 Fingers of Contract Law </vt:lpstr>
      <vt:lpstr>PowerPoint Presentation</vt:lpstr>
      <vt:lpstr>Approaches for Understanding Law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Contracts: Law in Action</dc:title>
  <dc:creator>Rosen, Robert E.</dc:creator>
  <cp:lastModifiedBy>Rosen, Robert E.</cp:lastModifiedBy>
  <cp:revision>5</cp:revision>
  <dcterms:created xsi:type="dcterms:W3CDTF">2022-08-03T14:13:19Z</dcterms:created>
  <dcterms:modified xsi:type="dcterms:W3CDTF">2024-01-17T15:45:59Z</dcterms:modified>
</cp:coreProperties>
</file>