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av" ContentType="audio/wav"/>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2" d="100"/>
          <a:sy n="72" d="100"/>
        </p:scale>
        <p:origin x="-187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AD2578-A0D4-D449-A636-15872CD7D2C7}" type="datetimeFigureOut">
              <a:rPr lang="en-US" smtClean="0"/>
              <a:t>4/6/20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1F61A-8F52-7843-A049-292A0E8CE2F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AD2578-A0D4-D449-A636-15872CD7D2C7}" type="datetimeFigureOut">
              <a:rPr lang="en-US" smtClean="0"/>
              <a:t>4/6/20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1F61A-8F52-7843-A049-292A0E8CE2F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AD2578-A0D4-D449-A636-15872CD7D2C7}" type="datetimeFigureOut">
              <a:rPr lang="en-US" smtClean="0"/>
              <a:t>4/6/20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1F61A-8F52-7843-A049-292A0E8CE2F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AD2578-A0D4-D449-A636-15872CD7D2C7}" type="datetimeFigureOut">
              <a:rPr lang="en-US" smtClean="0"/>
              <a:t>4/6/20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1F61A-8F52-7843-A049-292A0E8CE2F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9AAD2578-A0D4-D449-A636-15872CD7D2C7}" type="datetimeFigureOut">
              <a:rPr lang="en-US" smtClean="0"/>
              <a:t>4/6/20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1F61A-8F52-7843-A049-292A0E8CE2F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AD2578-A0D4-D449-A636-15872CD7D2C7}" type="datetimeFigureOut">
              <a:rPr lang="en-US" smtClean="0"/>
              <a:t>4/6/20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1F61A-8F52-7843-A049-292A0E8CE2F0}"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AD2578-A0D4-D449-A636-15872CD7D2C7}" type="datetimeFigureOut">
              <a:rPr lang="en-US" smtClean="0"/>
              <a:t>4/6/20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1F61A-8F52-7843-A049-292A0E8CE2F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AD2578-A0D4-D449-A636-15872CD7D2C7}" type="datetimeFigureOut">
              <a:rPr lang="en-US" smtClean="0"/>
              <a:t>4/6/20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1F61A-8F52-7843-A049-292A0E8CE2F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AD2578-A0D4-D449-A636-15872CD7D2C7}" type="datetimeFigureOut">
              <a:rPr lang="en-US" smtClean="0"/>
              <a:t>4/6/20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1F61A-8F52-7843-A049-292A0E8CE2F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9AAD2578-A0D4-D449-A636-15872CD7D2C7}" type="datetimeFigureOut">
              <a:rPr lang="en-US" smtClean="0"/>
              <a:t>4/6/20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5341F61A-8F52-7843-A049-292A0E8CE2F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AD2578-A0D4-D449-A636-15872CD7D2C7}" type="datetimeFigureOut">
              <a:rPr lang="en-US" smtClean="0"/>
              <a:t>4/6/20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1F61A-8F52-7843-A049-292A0E8CE2F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9AAD2578-A0D4-D449-A636-15872CD7D2C7}" type="datetimeFigureOut">
              <a:rPr lang="en-US" smtClean="0"/>
              <a:t>4/6/20</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5341F61A-8F52-7843-A049-292A0E8CE2F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0.wav"/><Relationship Id="rId2" Type="http://schemas.openxmlformats.org/officeDocument/2006/relationships/audio" Target="../media/media10.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9140000">
            <a:off x="497390" y="1302229"/>
            <a:ext cx="5808257" cy="1752020"/>
          </a:xfrm>
        </p:spPr>
        <p:txBody>
          <a:bodyPr/>
          <a:lstStyle/>
          <a:p>
            <a:r>
              <a:rPr lang="en-US" dirty="0" smtClean="0"/>
              <a:t>Syllabus # 34: Performance</a:t>
            </a:r>
            <a:br>
              <a:rPr lang="en-US" dirty="0" smtClean="0"/>
            </a:br>
            <a:r>
              <a:rPr lang="en-US" dirty="0" smtClean="0"/>
              <a:t> (1)</a:t>
            </a:r>
            <a:endParaRPr lang="en-US" dirty="0"/>
          </a:p>
        </p:txBody>
      </p:sp>
      <p:sp>
        <p:nvSpPr>
          <p:cNvPr id="3" name="Subtitle 2"/>
          <p:cNvSpPr>
            <a:spLocks noGrp="1"/>
          </p:cNvSpPr>
          <p:nvPr>
            <p:ph type="subTitle" idx="1"/>
          </p:nvPr>
        </p:nvSpPr>
        <p:spPr/>
        <p:txBody>
          <a:bodyPr/>
          <a:lstStyle/>
          <a:p>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54648192"/>
      </p:ext>
    </p:extLst>
  </p:cSld>
  <p:clrMapOvr>
    <a:masterClrMapping/>
  </p:clrMapOvr>
  <mc:AlternateContent xmlns:mc="http://schemas.openxmlformats.org/markup-compatibility/2006">
    <mc:Choice xmlns:p14="http://schemas.microsoft.com/office/powerpoint/2010/main" Requires="p14">
      <p:transition spd="slow" p14:dur="2000" advTm="14782"/>
    </mc:Choice>
    <mc:Fallback>
      <p:transition xmlns:p14="http://schemas.microsoft.com/office/powerpoint/2010/main" spd="slow" advTm="1478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of construction contracts</a:t>
            </a:r>
            <a:endParaRPr lang="en-US" dirty="0"/>
          </a:p>
        </p:txBody>
      </p:sp>
      <p:sp>
        <p:nvSpPr>
          <p:cNvPr id="3" name="Content Placeholder 2"/>
          <p:cNvSpPr>
            <a:spLocks noGrp="1"/>
          </p:cNvSpPr>
          <p:nvPr>
            <p:ph idx="1"/>
          </p:nvPr>
        </p:nvSpPr>
        <p:spPr/>
        <p:txBody>
          <a:bodyPr/>
          <a:lstStyle/>
          <a:p>
            <a:r>
              <a:rPr lang="en-US" dirty="0" smtClean="0"/>
              <a:t>No perfect tender rule.  “Substantial performance” means that there is no total breach.</a:t>
            </a:r>
          </a:p>
          <a:p>
            <a:r>
              <a:rPr lang="en-US" dirty="0" smtClean="0"/>
              <a:t>Substantial </a:t>
            </a:r>
            <a:r>
              <a:rPr lang="mr-IN" dirty="0" smtClean="0"/>
              <a:t>–</a:t>
            </a:r>
            <a:r>
              <a:rPr lang="en-US" dirty="0" smtClean="0"/>
              <a:t> meets the essential purpose of the contract (</a:t>
            </a:r>
            <a:r>
              <a:rPr lang="en-US" dirty="0" err="1" smtClean="0"/>
              <a:t>Plante</a:t>
            </a:r>
            <a:r>
              <a:rPr lang="en-US" dirty="0" smtClean="0"/>
              <a:t> v. Jacobs)</a:t>
            </a:r>
          </a:p>
          <a:p>
            <a:r>
              <a:rPr lang="en-US" dirty="0" smtClean="0"/>
              <a:t>Court concerned about economic waste.</a:t>
            </a:r>
          </a:p>
          <a:p>
            <a:r>
              <a:rPr lang="en-US" dirty="0" smtClean="0"/>
              <a:t>Quantum </a:t>
            </a:r>
            <a:r>
              <a:rPr lang="en-US" dirty="0" err="1" smtClean="0"/>
              <a:t>Meruit</a:t>
            </a:r>
            <a:r>
              <a:rPr lang="en-US" dirty="0" smtClean="0"/>
              <a:t> (restitution) recovery limited to contract price.</a:t>
            </a:r>
            <a:endParaRPr lang="en-US"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24568714"/>
      </p:ext>
    </p:extLst>
  </p:cSld>
  <p:clrMapOvr>
    <a:masterClrMapping/>
  </p:clrMapOvr>
  <mc:AlternateContent xmlns:mc="http://schemas.openxmlformats.org/markup-compatibility/2006">
    <mc:Choice xmlns:p14="http://schemas.microsoft.com/office/powerpoint/2010/main" Requires="p14">
      <p:transition spd="slow" p14:dur="2000" advTm="160415"/>
    </mc:Choice>
    <mc:Fallback>
      <p:transition xmlns:p14="http://schemas.microsoft.com/office/powerpoint/2010/main" spd="slow" advTm="16041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11694"/>
            <a:ext cx="7520940" cy="888934"/>
          </a:xfrm>
        </p:spPr>
        <p:txBody>
          <a:bodyPr/>
          <a:lstStyle/>
          <a:p>
            <a:r>
              <a:rPr lang="en-US" dirty="0" smtClean="0"/>
              <a:t>UCC -  Acceptance, Rejection, Cure and Revocation</a:t>
            </a:r>
            <a:endParaRPr lang="en-US" dirty="0"/>
          </a:p>
        </p:txBody>
      </p:sp>
      <p:sp>
        <p:nvSpPr>
          <p:cNvPr id="3" name="Content Placeholder 2"/>
          <p:cNvSpPr>
            <a:spLocks noGrp="1"/>
          </p:cNvSpPr>
          <p:nvPr>
            <p:ph idx="1"/>
          </p:nvPr>
        </p:nvSpPr>
        <p:spPr/>
        <p:txBody>
          <a:bodyPr/>
          <a:lstStyle/>
          <a:p>
            <a:endParaRPr lang="en-US" dirty="0" smtClean="0"/>
          </a:p>
          <a:p>
            <a:r>
              <a:rPr lang="en-US" dirty="0" smtClean="0"/>
              <a:t>Look at chart on p. 166</a:t>
            </a:r>
          </a:p>
          <a:p>
            <a:endParaRPr lang="en-US" dirty="0"/>
          </a:p>
          <a:p>
            <a:r>
              <a:rPr lang="en-US" dirty="0" smtClean="0"/>
              <a:t>Tender of non-conforming goods is a total breach </a:t>
            </a:r>
            <a:r>
              <a:rPr lang="mr-IN" dirty="0" smtClean="0"/>
              <a:t>–</a:t>
            </a:r>
            <a:r>
              <a:rPr lang="en-US" dirty="0" smtClean="0"/>
              <a:t> § 2-601</a:t>
            </a:r>
            <a:endParaRPr lang="en-US" dirty="0"/>
          </a:p>
          <a:p>
            <a:r>
              <a:rPr lang="en-US" dirty="0" smtClean="0"/>
              <a:t>		FAIL IN ANY RESPECT</a:t>
            </a:r>
          </a:p>
          <a:p>
            <a:endParaRPr lang="en-US" dirty="0"/>
          </a:p>
          <a:p>
            <a:r>
              <a:rPr lang="en-US" dirty="0" smtClean="0"/>
              <a:t>		PERFECT TENDER RULE</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61674339"/>
      </p:ext>
    </p:extLst>
  </p:cSld>
  <p:clrMapOvr>
    <a:masterClrMapping/>
  </p:clrMapOvr>
  <mc:AlternateContent xmlns:mc="http://schemas.openxmlformats.org/markup-compatibility/2006">
    <mc:Choice xmlns:p14="http://schemas.microsoft.com/office/powerpoint/2010/main" Requires="p14">
      <p:transition spd="slow" p14:dur="2000" advTm="78515"/>
    </mc:Choice>
    <mc:Fallback>
      <p:transition xmlns:p14="http://schemas.microsoft.com/office/powerpoint/2010/main" spd="slow" advTm="7851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ACCEptance</a:t>
            </a:r>
            <a:r>
              <a:rPr lang="en-US" dirty="0" smtClean="0"/>
              <a:t> </a:t>
            </a:r>
            <a:r>
              <a:rPr lang="mr-IN" dirty="0" smtClean="0"/>
              <a:t>–</a:t>
            </a:r>
            <a:r>
              <a:rPr lang="en-US" dirty="0" smtClean="0"/>
              <a:t> a term of art</a:t>
            </a:r>
            <a:endParaRPr lang="en-US" dirty="0"/>
          </a:p>
        </p:txBody>
      </p:sp>
      <p:sp>
        <p:nvSpPr>
          <p:cNvPr id="3" name="Content Placeholder 2"/>
          <p:cNvSpPr>
            <a:spLocks noGrp="1"/>
          </p:cNvSpPr>
          <p:nvPr>
            <p:ph idx="1"/>
          </p:nvPr>
        </p:nvSpPr>
        <p:spPr/>
        <p:txBody>
          <a:bodyPr/>
          <a:lstStyle/>
          <a:p>
            <a:r>
              <a:rPr lang="en-US" dirty="0" smtClean="0"/>
              <a:t>Only occurs after opportunity for inspection.</a:t>
            </a:r>
          </a:p>
          <a:p>
            <a:endParaRPr lang="en-US" dirty="0"/>
          </a:p>
          <a:p>
            <a:r>
              <a:rPr lang="en-US" dirty="0" smtClean="0"/>
              <a:t>Acceptance can be revoked if the non-conformity substantially impairs the value of the contract to the buyer and he was reassured by the seller that the non-conformity would be fixed (cured) or it inspection was too difficult to discover.</a:t>
            </a:r>
          </a:p>
          <a:p>
            <a:endParaRPr lang="en-US" dirty="0"/>
          </a:p>
          <a:p>
            <a:r>
              <a:rPr lang="en-US" dirty="0" smtClean="0"/>
              <a:t>Revocation of acceptance must be communicated to the seller w/in a reasonable after non-conformity was discovered or should have been discovered.  </a:t>
            </a:r>
          </a:p>
          <a:p>
            <a:endParaRPr lang="en-US" dirty="0"/>
          </a:p>
          <a:p>
            <a:r>
              <a:rPr lang="en-US" dirty="0" smtClean="0"/>
              <a:t>If acceptance was revoked, buyer entitled to buyers’ remedies.</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18814928"/>
      </p:ext>
    </p:extLst>
  </p:cSld>
  <p:clrMapOvr>
    <a:masterClrMapping/>
  </p:clrMapOvr>
  <mc:AlternateContent xmlns:mc="http://schemas.openxmlformats.org/markup-compatibility/2006">
    <mc:Choice xmlns:p14="http://schemas.microsoft.com/office/powerpoint/2010/main" Requires="p14">
      <p:transition spd="slow" p14:dur="2000" advTm="3929"/>
    </mc:Choice>
    <mc:Fallback>
      <p:transition xmlns:p14="http://schemas.microsoft.com/office/powerpoint/2010/main" spd="slow" advTm="392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Right to Revoke Acceptance</a:t>
            </a:r>
            <a:endParaRPr lang="en-US" dirty="0"/>
          </a:p>
        </p:txBody>
      </p:sp>
      <p:sp>
        <p:nvSpPr>
          <p:cNvPr id="3" name="Content Placeholder 2"/>
          <p:cNvSpPr>
            <a:spLocks noGrp="1"/>
          </p:cNvSpPr>
          <p:nvPr>
            <p:ph idx="1"/>
          </p:nvPr>
        </p:nvSpPr>
        <p:spPr/>
        <p:txBody>
          <a:bodyPr/>
          <a:lstStyle/>
          <a:p>
            <a:r>
              <a:rPr lang="en-US" dirty="0" smtClean="0"/>
              <a:t>Either because non-conformity doesn’t substantially impair the value of the contract to the buyer, or revocation was not timely, then the non-conformity becomes a partial breach and buyer is only entitled to difference between what was expected and what was received and consequential and incidental damages.</a:t>
            </a:r>
          </a:p>
          <a:p>
            <a:endParaRPr lang="en-US" dirty="0"/>
          </a:p>
          <a:p>
            <a:r>
              <a:rPr lang="en-US" dirty="0" smtClean="0"/>
              <a:t>Burden is on buyer to establish non-conformity with respect to goods accepted.</a:t>
            </a:r>
          </a:p>
          <a:p>
            <a:endParaRPr lang="en-US" dirty="0"/>
          </a:p>
          <a:p>
            <a:r>
              <a:rPr lang="en-US" dirty="0" smtClean="0"/>
              <a:t>So </a:t>
            </a:r>
            <a:r>
              <a:rPr lang="mr-IN" dirty="0" smtClean="0"/>
              <a:t>–</a:t>
            </a:r>
            <a:r>
              <a:rPr lang="en-US" dirty="0" smtClean="0"/>
              <a:t> Inspect, Inspect, Inspect.</a:t>
            </a:r>
          </a:p>
          <a:p>
            <a:endParaRPr lang="en-US" dirty="0"/>
          </a:p>
          <a:p>
            <a:r>
              <a:rPr lang="en-US" dirty="0" smtClean="0"/>
              <a:t>Unless otherwise agreed, Buyer pays for inspection and doesn’t have to pay Seller until after the inspection (§ 2-513).</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03783558"/>
      </p:ext>
    </p:extLst>
  </p:cSld>
  <p:clrMapOvr>
    <a:masterClrMapping/>
  </p:clrMapOvr>
  <mc:AlternateContent xmlns:mc="http://schemas.openxmlformats.org/markup-compatibility/2006">
    <mc:Choice xmlns:p14="http://schemas.microsoft.com/office/powerpoint/2010/main" Requires="p14">
      <p:transition spd="slow" p14:dur="2000" advTm="50340"/>
    </mc:Choice>
    <mc:Fallback>
      <p:transition xmlns:p14="http://schemas.microsoft.com/office/powerpoint/2010/main" spd="slow" advTm="5034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Rejection</a:t>
            </a:r>
            <a:endParaRPr lang="en-US" dirty="0"/>
          </a:p>
        </p:txBody>
      </p:sp>
      <p:sp>
        <p:nvSpPr>
          <p:cNvPr id="3" name="Content Placeholder 2"/>
          <p:cNvSpPr>
            <a:spLocks noGrp="1"/>
          </p:cNvSpPr>
          <p:nvPr>
            <p:ph idx="1"/>
          </p:nvPr>
        </p:nvSpPr>
        <p:spPr/>
        <p:txBody>
          <a:bodyPr/>
          <a:lstStyle/>
          <a:p>
            <a:r>
              <a:rPr lang="en-US" dirty="0" smtClean="0"/>
              <a:t>Buyer can reject goods for any non-conformity to what was promised.</a:t>
            </a:r>
          </a:p>
          <a:p>
            <a:r>
              <a:rPr lang="en-US" dirty="0" smtClean="0"/>
              <a:t>Buyer must  notify seller of rejection within a reasonable time.</a:t>
            </a:r>
          </a:p>
          <a:p>
            <a:r>
              <a:rPr lang="en-US" dirty="0" smtClean="0"/>
              <a:t>If goods are in the physical custody of the buyer, buyer has a duty to mitigate damages to them. </a:t>
            </a:r>
          </a:p>
          <a:p>
            <a:endParaRPr lang="en-US" dirty="0"/>
          </a:p>
          <a:p>
            <a:r>
              <a:rPr lang="en-US" dirty="0" smtClean="0"/>
              <a:t>BUT, Seller may have right to fix the goods so that they are conforming to what was promised, (The right to cure).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45092897"/>
      </p:ext>
    </p:extLst>
  </p:cSld>
  <p:clrMapOvr>
    <a:masterClrMapping/>
  </p:clrMapOvr>
  <mc:AlternateContent xmlns:mc="http://schemas.openxmlformats.org/markup-compatibility/2006">
    <mc:Choice xmlns:p14="http://schemas.microsoft.com/office/powerpoint/2010/main" Requires="p14">
      <p:transition spd="slow" p14:dur="2000" advTm="76430"/>
    </mc:Choice>
    <mc:Fallback>
      <p:transition xmlns:p14="http://schemas.microsoft.com/office/powerpoint/2010/main" spd="slow" advTm="7643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Seller’s Right to cure</a:t>
            </a:r>
            <a:endParaRPr lang="en-US" dirty="0"/>
          </a:p>
        </p:txBody>
      </p:sp>
      <p:sp>
        <p:nvSpPr>
          <p:cNvPr id="3" name="Content Placeholder 2"/>
          <p:cNvSpPr>
            <a:spLocks noGrp="1"/>
          </p:cNvSpPr>
          <p:nvPr>
            <p:ph idx="1"/>
          </p:nvPr>
        </p:nvSpPr>
        <p:spPr/>
        <p:txBody>
          <a:bodyPr/>
          <a:lstStyle/>
          <a:p>
            <a:pPr>
              <a:buAutoNum type="arabicParenBoth"/>
            </a:pPr>
            <a:r>
              <a:rPr lang="en-US" dirty="0" smtClean="0"/>
              <a:t>If goods are discovered to be non-conforming before delivery was due, Seller can fix the non-conformity if he can do this before the date for the performance (the tender of the goods to the Buyer).</a:t>
            </a:r>
          </a:p>
          <a:p>
            <a:pPr>
              <a:buAutoNum type="arabicParenBoth"/>
            </a:pPr>
            <a:r>
              <a:rPr lang="en-US" dirty="0" smtClean="0"/>
              <a:t>If date for the tender is past, if seller “had reasonable grounds to believe that the goods would be acceptable to the buyer”  (for example by the Seller reducing their price), then the Seller can cure within a reasonable time (determined from the Buyer’s perspective).</a:t>
            </a:r>
          </a:p>
          <a:p>
            <a:pPr>
              <a:buAutoNum type="arabicParenBoth"/>
            </a:pPr>
            <a:endParaRPr lang="en-US" dirty="0"/>
          </a:p>
          <a:p>
            <a:pPr marL="0" indent="0"/>
            <a:r>
              <a:rPr lang="en-US" dirty="0" smtClean="0"/>
              <a:t>--------  CISG </a:t>
            </a:r>
            <a:r>
              <a:rPr lang="en-US" i="1" dirty="0" err="1" smtClean="0"/>
              <a:t>nachfrist</a:t>
            </a:r>
            <a:endParaRPr lang="en-US" i="1" dirty="0" smtClean="0"/>
          </a:p>
          <a:p>
            <a:pPr marL="0" indent="0"/>
            <a:endParaRPr lang="en-US" i="1" dirty="0"/>
          </a:p>
          <a:p>
            <a:pPr marL="0" indent="0"/>
            <a:r>
              <a:rPr lang="en-US" dirty="0" smtClean="0"/>
              <a:t>Seller has no right to cure or doesn’t exercise the right, Buyer is entitled to all of the remedies.</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19416023"/>
      </p:ext>
    </p:extLst>
  </p:cSld>
  <p:clrMapOvr>
    <a:masterClrMapping/>
  </p:clrMapOvr>
  <mc:AlternateContent xmlns:mc="http://schemas.openxmlformats.org/markup-compatibility/2006">
    <mc:Choice xmlns:p14="http://schemas.microsoft.com/office/powerpoint/2010/main" Requires="p14">
      <p:transition spd="slow" p14:dur="2000" advTm="152240"/>
    </mc:Choice>
    <mc:Fallback>
      <p:transition xmlns:p14="http://schemas.microsoft.com/office/powerpoint/2010/main" spd="slow" advTm="15224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Colonial Dodge v. Miller  - CoA (1)</a:t>
            </a:r>
            <a:endParaRPr lang="en-US" dirty="0"/>
          </a:p>
        </p:txBody>
      </p:sp>
      <p:sp>
        <p:nvSpPr>
          <p:cNvPr id="3" name="Content Placeholder 2"/>
          <p:cNvSpPr>
            <a:spLocks noGrp="1"/>
          </p:cNvSpPr>
          <p:nvPr>
            <p:ph idx="1"/>
          </p:nvPr>
        </p:nvSpPr>
        <p:spPr/>
        <p:txBody>
          <a:bodyPr>
            <a:normAutofit lnSpcReduction="10000"/>
          </a:bodyPr>
          <a:lstStyle/>
          <a:p>
            <a:r>
              <a:rPr lang="en-US" dirty="0" smtClean="0"/>
              <a:t>In trial court, Seller won and got difference between K price and resale price.</a:t>
            </a:r>
          </a:p>
          <a:p>
            <a:r>
              <a:rPr lang="en-US" dirty="0" smtClean="0"/>
              <a:t>In trial court, Buyer was found to have accepted the car and had not properly revoked the acceptance.</a:t>
            </a:r>
          </a:p>
          <a:p>
            <a:endParaRPr lang="en-US" dirty="0"/>
          </a:p>
          <a:p>
            <a:r>
              <a:rPr lang="en-US" dirty="0" smtClean="0"/>
              <a:t>CoA </a:t>
            </a:r>
            <a:r>
              <a:rPr lang="mr-IN" dirty="0" smtClean="0"/>
              <a:t>–</a:t>
            </a:r>
            <a:r>
              <a:rPr lang="en-US" dirty="0" smtClean="0"/>
              <a:t> no acceptance before reasonable opportunity to inspect.</a:t>
            </a:r>
          </a:p>
          <a:p>
            <a:endParaRPr lang="en-US" dirty="0"/>
          </a:p>
          <a:p>
            <a:r>
              <a:rPr lang="en-US" dirty="0" smtClean="0"/>
              <a:t>B called up Seller day after delivery and rejected goods.  Buyer had no obligation with respect to the car.  Parking it outside the house and letting the Seller pick it up, was fine.</a:t>
            </a:r>
          </a:p>
          <a:p>
            <a:r>
              <a:rPr lang="en-US" dirty="0" smtClean="0"/>
              <a:t>Dissent:  Buyer accepted and then tried to revoke acceptance, but non-conformity did not substantially impair the value of the car to the Buyer (even taking into account Buyer’s subjective needs)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96222790"/>
      </p:ext>
    </p:extLst>
  </p:cSld>
  <p:clrMapOvr>
    <a:masterClrMapping/>
  </p:clrMapOvr>
  <mc:AlternateContent xmlns:mc="http://schemas.openxmlformats.org/markup-compatibility/2006">
    <mc:Choice xmlns:p14="http://schemas.microsoft.com/office/powerpoint/2010/main" Requires="p14">
      <p:transition spd="slow" p14:dur="2000" advTm="123196"/>
    </mc:Choice>
    <mc:Fallback>
      <p:transition xmlns:p14="http://schemas.microsoft.com/office/powerpoint/2010/main" spd="slow" advTm="12319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Colonial Dodge v. Miller  - CoA </a:t>
            </a:r>
            <a:r>
              <a:rPr lang="en-US" dirty="0" smtClean="0"/>
              <a:t>(2)</a:t>
            </a:r>
            <a:endParaRPr lang="en-US" dirty="0"/>
          </a:p>
        </p:txBody>
      </p:sp>
      <p:sp>
        <p:nvSpPr>
          <p:cNvPr id="3" name="Content Placeholder 2"/>
          <p:cNvSpPr>
            <a:spLocks noGrp="1"/>
          </p:cNvSpPr>
          <p:nvPr>
            <p:ph idx="1"/>
          </p:nvPr>
        </p:nvSpPr>
        <p:spPr/>
        <p:txBody>
          <a:bodyPr/>
          <a:lstStyle/>
          <a:p>
            <a:r>
              <a:rPr lang="en-US" dirty="0" smtClean="0"/>
              <a:t>At trial court, the parties agreed that there had been acceptance.  This is not an issue for us.  (Equitable estoppel).</a:t>
            </a:r>
          </a:p>
          <a:p>
            <a:endParaRPr lang="en-US" dirty="0"/>
          </a:p>
          <a:p>
            <a:r>
              <a:rPr lang="en-US" dirty="0" smtClean="0"/>
              <a:t>Was revocation of acceptance possible in this case?  “substantially impairs”  - objective or subjective test?</a:t>
            </a:r>
          </a:p>
          <a:p>
            <a:endParaRPr lang="en-US" dirty="0"/>
          </a:p>
          <a:p>
            <a:r>
              <a:rPr lang="en-US" dirty="0" smtClean="0"/>
              <a:t>Dissent: Parties did not agree that there was an acceptance.  The court made that determination (incorrectly).  Subjective impairment due to fear of crime in Detroit.  </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10464664"/>
      </p:ext>
    </p:extLst>
  </p:cSld>
  <p:clrMapOvr>
    <a:masterClrMapping/>
  </p:clrMapOvr>
  <mc:AlternateContent xmlns:mc="http://schemas.openxmlformats.org/markup-compatibility/2006">
    <mc:Choice xmlns:p14="http://schemas.microsoft.com/office/powerpoint/2010/main" Requires="p14">
      <p:transition spd="slow" p14:dur="2000" advTm="88568"/>
    </mc:Choice>
    <mc:Fallback>
      <p:transition xmlns:p14="http://schemas.microsoft.com/office/powerpoint/2010/main" spd="slow" advTm="8856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76412"/>
            <a:ext cx="7520940" cy="924216"/>
          </a:xfrm>
        </p:spPr>
        <p:txBody>
          <a:bodyPr/>
          <a:lstStyle/>
          <a:p>
            <a:r>
              <a:rPr lang="en-US" dirty="0"/>
              <a:t>Colonial Dodge v. Miller  </a:t>
            </a:r>
            <a:r>
              <a:rPr lang="en-US" dirty="0" smtClean="0"/>
              <a:t>- Supremes(Michigan)</a:t>
            </a:r>
            <a:endParaRPr lang="en-US" dirty="0"/>
          </a:p>
        </p:txBody>
      </p:sp>
      <p:sp>
        <p:nvSpPr>
          <p:cNvPr id="3" name="Content Placeholder 2"/>
          <p:cNvSpPr>
            <a:spLocks noGrp="1"/>
          </p:cNvSpPr>
          <p:nvPr>
            <p:ph idx="1"/>
          </p:nvPr>
        </p:nvSpPr>
        <p:spPr/>
        <p:txBody>
          <a:bodyPr/>
          <a:lstStyle/>
          <a:p>
            <a:pPr>
              <a:buAutoNum type="arabicPeriod"/>
            </a:pPr>
            <a:r>
              <a:rPr lang="en-US" dirty="0" smtClean="0"/>
              <a:t>Parties stipulated there was acceptance</a:t>
            </a:r>
          </a:p>
          <a:p>
            <a:pPr>
              <a:buAutoNum type="arabicPeriod"/>
            </a:pPr>
            <a:r>
              <a:rPr lang="en-US" dirty="0" smtClean="0"/>
              <a:t>Revocation of acceptance was proper because of Buyer’s subjective needs and circumstances</a:t>
            </a:r>
          </a:p>
          <a:p>
            <a:pPr>
              <a:buAutoNum type="arabicPeriod"/>
            </a:pPr>
            <a:endParaRPr lang="en-US" dirty="0"/>
          </a:p>
          <a:p>
            <a:pPr marL="0" indent="0"/>
            <a:r>
              <a:rPr lang="en-US" dirty="0" smtClean="0"/>
              <a:t>Dissent:  Subjective test, but impairment must be “substantial” not” potentially dangerous.”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97017794"/>
      </p:ext>
    </p:extLst>
  </p:cSld>
  <p:clrMapOvr>
    <a:masterClrMapping/>
  </p:clrMapOvr>
  <mc:AlternateContent xmlns:mc="http://schemas.openxmlformats.org/markup-compatibility/2006">
    <mc:Choice xmlns:p14="http://schemas.microsoft.com/office/powerpoint/2010/main" Requires="p14">
      <p:transition spd="slow" p14:dur="2000" advTm="52694"/>
    </mc:Choice>
    <mc:Fallback>
      <p:transition xmlns:p14="http://schemas.microsoft.com/office/powerpoint/2010/main" spd="slow" advTm="5269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111</TotalTime>
  <Words>758</Words>
  <Application>Microsoft Macintosh PowerPoint</Application>
  <PresentationFormat>On-screen Show (4:3)</PresentationFormat>
  <Paragraphs>62</Paragraphs>
  <Slides>10</Slides>
  <Notes>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Angles</vt:lpstr>
      <vt:lpstr>Syllabus # 34: Performance  (1)</vt:lpstr>
      <vt:lpstr>UCC -  Acceptance, Rejection, Cure and Revocation</vt:lpstr>
      <vt:lpstr>ACCEptance – a term of art</vt:lpstr>
      <vt:lpstr>No Right to Revoke Acceptance</vt:lpstr>
      <vt:lpstr>Rejection</vt:lpstr>
      <vt:lpstr>Seller’s Right to cure</vt:lpstr>
      <vt:lpstr>Colonial Dodge v. Miller  - CoA (1)</vt:lpstr>
      <vt:lpstr>Colonial Dodge v. Miller  - CoA (2)</vt:lpstr>
      <vt:lpstr>Colonial Dodge v. Miller  - Supremes(Michigan)</vt:lpstr>
      <vt:lpstr>Performance of construction contracts</vt:lpstr>
    </vt:vector>
  </TitlesOfParts>
  <Company>University of Miami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Syllabus # 34: Performance </dc:title>
  <dc:creator>rrosen Rosen</dc:creator>
  <cp:lastModifiedBy>rrosen Rosen</cp:lastModifiedBy>
  <cp:revision>8</cp:revision>
  <dcterms:created xsi:type="dcterms:W3CDTF">2020-04-06T20:23:06Z</dcterms:created>
  <dcterms:modified xsi:type="dcterms:W3CDTF">2020-04-06T22:14:43Z</dcterms:modified>
</cp:coreProperties>
</file>