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57" r:id="rId3"/>
    <p:sldId id="261" r:id="rId4"/>
    <p:sldId id="258" r:id="rId5"/>
    <p:sldId id="259" r:id="rId6"/>
    <p:sldId id="260"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2" d="100"/>
          <a:sy n="72" d="100"/>
        </p:scale>
        <p:origin x="-1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April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April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April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April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April 7,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April 7,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April 7,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April 7,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April 7,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April 7, 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April 7,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April 7, 2020</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Syllabus # 35: Changed Circumstances</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4455976"/>
      </p:ext>
    </p:extLst>
  </p:cSld>
  <p:clrMapOvr>
    <a:masterClrMapping/>
  </p:clrMapOvr>
  <mc:AlternateContent xmlns:mc="http://schemas.openxmlformats.org/markup-compatibility/2006">
    <mc:Choice xmlns:p14="http://schemas.microsoft.com/office/powerpoint/2010/main" Requires="p14">
      <p:transition spd="slow" p14:dur="2000" advTm="8207"/>
    </mc:Choice>
    <mc:Fallback>
      <p:transition xmlns:p14="http://schemas.microsoft.com/office/powerpoint/2010/main" spd="slow" advTm="82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AFTER Contract is formed</a:t>
            </a:r>
            <a:endParaRPr lang="en-US" dirty="0"/>
          </a:p>
        </p:txBody>
      </p:sp>
      <p:sp>
        <p:nvSpPr>
          <p:cNvPr id="3" name="Content Placeholder 2"/>
          <p:cNvSpPr>
            <a:spLocks noGrp="1"/>
          </p:cNvSpPr>
          <p:nvPr>
            <p:ph idx="1"/>
          </p:nvPr>
        </p:nvSpPr>
        <p:spPr/>
        <p:txBody>
          <a:bodyPr/>
          <a:lstStyle/>
          <a:p>
            <a:r>
              <a:rPr lang="en-US" dirty="0" smtClean="0"/>
              <a:t>This is Finger 4:  Defenses to Non-Performance  {“Your honor I have an excuse for not performing as promised”]</a:t>
            </a:r>
          </a:p>
          <a:p>
            <a:endParaRPr lang="en-US" dirty="0"/>
          </a:p>
          <a:p>
            <a:r>
              <a:rPr lang="en-US" dirty="0" smtClean="0"/>
              <a:t>In UCC § 2-615, what the UCC labels “Excuse by Failure of Presupposed Conditions” is what R2 calls “Impracticability” and “Frustration of Purpose” (§ 261, 265)</a:t>
            </a:r>
          </a:p>
          <a:p>
            <a:r>
              <a:rPr lang="en-US" dirty="0" smtClean="0"/>
              <a:t>Both refer to changes that occur after the contract has been created (formed, made)</a:t>
            </a:r>
          </a:p>
          <a:p>
            <a:endParaRPr lang="en-US" dirty="0"/>
          </a:p>
          <a:p>
            <a:r>
              <a:rPr lang="en-US" dirty="0" smtClean="0"/>
              <a:t>The Introductory Note to R2 </a:t>
            </a:r>
            <a:r>
              <a:rPr lang="en-US" dirty="0" err="1" smtClean="0"/>
              <a:t>ch.</a:t>
            </a:r>
            <a:r>
              <a:rPr lang="en-US" dirty="0" smtClean="0"/>
              <a:t> 11 says that R2 adopts the UCC’s approach and asks whether the presupposed condition was a basic assumption on which the contract was made.    If the contract allocates the risk for the changed circumstances (either explicitly or implicitly), then the non-occurrence cannot be a basic assumption on which the contract was made.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36418766"/>
      </p:ext>
    </p:extLst>
  </p:cSld>
  <p:clrMapOvr>
    <a:masterClrMapping/>
  </p:clrMapOvr>
  <mc:AlternateContent xmlns:mc="http://schemas.openxmlformats.org/markup-compatibility/2006">
    <mc:Choice xmlns:p14="http://schemas.microsoft.com/office/powerpoint/2010/main" Requires="p14">
      <p:transition spd="slow" p14:dur="2000" advTm="56737"/>
    </mc:Choice>
    <mc:Fallback>
      <p:transition xmlns:p14="http://schemas.microsoft.com/office/powerpoint/2010/main" spd="slow" advTm="567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Part Test</a:t>
            </a:r>
            <a:endParaRPr lang="en-US" dirty="0"/>
          </a:p>
        </p:txBody>
      </p:sp>
      <p:sp>
        <p:nvSpPr>
          <p:cNvPr id="3" name="Content Placeholder 2"/>
          <p:cNvSpPr>
            <a:spLocks noGrp="1"/>
          </p:cNvSpPr>
          <p:nvPr>
            <p:ph idx="1"/>
          </p:nvPr>
        </p:nvSpPr>
        <p:spPr/>
        <p:txBody>
          <a:bodyPr/>
          <a:lstStyle/>
          <a:p>
            <a:pPr>
              <a:buAutoNum type="arabicPeriod"/>
            </a:pPr>
            <a:r>
              <a:rPr lang="en-US" dirty="0" smtClean="0"/>
              <a:t>What unexpected thing occurred?</a:t>
            </a:r>
          </a:p>
          <a:p>
            <a:pPr>
              <a:buAutoNum type="arabicPeriod"/>
            </a:pPr>
            <a:r>
              <a:rPr lang="en-US" dirty="0" smtClean="0"/>
              <a:t>Was the risk of this event allocated to one of the parties by the agreement or custom? (If yes, no defense)</a:t>
            </a:r>
          </a:p>
          <a:p>
            <a:pPr>
              <a:buAutoNum type="arabicPeriod"/>
            </a:pPr>
            <a:r>
              <a:rPr lang="en-US" dirty="0" smtClean="0"/>
              <a:t>Did the occurrence render the performance commercially impracticable? (If no, no defense)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36747347"/>
      </p:ext>
    </p:extLst>
  </p:cSld>
  <p:clrMapOvr>
    <a:masterClrMapping/>
  </p:clrMapOvr>
  <mc:AlternateContent xmlns:mc="http://schemas.openxmlformats.org/markup-compatibility/2006">
    <mc:Choice xmlns:p14="http://schemas.microsoft.com/office/powerpoint/2010/main" Requires="p14">
      <p:transition spd="slow" p14:dur="2000" advTm="52768"/>
    </mc:Choice>
    <mc:Fallback>
      <p:transition xmlns:p14="http://schemas.microsoft.com/office/powerpoint/2010/main" spd="slow" advTm="527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670" y="365760"/>
            <a:ext cx="7691230" cy="734868"/>
          </a:xfrm>
        </p:spPr>
        <p:txBody>
          <a:bodyPr/>
          <a:lstStyle/>
          <a:p>
            <a:r>
              <a:rPr lang="en-US" dirty="0" smtClean="0"/>
              <a:t>Examples  - both R2 &amp; UCC Refrain from any exhaustive list of contingencies</a:t>
            </a:r>
            <a:endParaRPr lang="en-US" dirty="0"/>
          </a:p>
        </p:txBody>
      </p:sp>
      <p:sp>
        <p:nvSpPr>
          <p:cNvPr id="3" name="Content Placeholder 2"/>
          <p:cNvSpPr>
            <a:spLocks noGrp="1"/>
          </p:cNvSpPr>
          <p:nvPr>
            <p:ph idx="1"/>
          </p:nvPr>
        </p:nvSpPr>
        <p:spPr>
          <a:xfrm>
            <a:off x="822960" y="1305446"/>
            <a:ext cx="7520940" cy="3375031"/>
          </a:xfrm>
        </p:spPr>
        <p:txBody>
          <a:bodyPr/>
          <a:lstStyle/>
          <a:p>
            <a:r>
              <a:rPr lang="en-US" dirty="0" smtClean="0"/>
              <a:t>Death or incapacity of person necessary for performance</a:t>
            </a:r>
          </a:p>
          <a:p>
            <a:r>
              <a:rPr lang="en-US" dirty="0" smtClean="0"/>
              <a:t>Non-existence of thing necessary for performance</a:t>
            </a:r>
          </a:p>
          <a:p>
            <a:r>
              <a:rPr lang="en-US" dirty="0" smtClean="0"/>
              <a:t>Unexpected governmental regulation</a:t>
            </a:r>
          </a:p>
          <a:p>
            <a:r>
              <a:rPr lang="en-US" dirty="0" smtClean="0"/>
              <a:t>War, embargo, crop failure, shutdown of supply chain preventing the securing of supplies necessary for performance</a:t>
            </a:r>
          </a:p>
          <a:p>
            <a:endParaRPr lang="en-US" dirty="0"/>
          </a:p>
          <a:p>
            <a:r>
              <a:rPr lang="en-US" dirty="0" smtClean="0"/>
              <a:t>In UCC, the test is “commercial impracticability”</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12689775"/>
      </p:ext>
    </p:extLst>
  </p:cSld>
  <p:clrMapOvr>
    <a:masterClrMapping/>
  </p:clrMapOvr>
  <mc:AlternateContent xmlns:mc="http://schemas.openxmlformats.org/markup-compatibility/2006">
    <mc:Choice xmlns:p14="http://schemas.microsoft.com/office/powerpoint/2010/main" Requires="p14">
      <p:transition spd="slow" p14:dur="2000" advTm="156184"/>
    </mc:Choice>
    <mc:Fallback>
      <p:transition xmlns:p14="http://schemas.microsoft.com/office/powerpoint/2010/main" spd="slow" advTm="1561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not an Excuse</a:t>
            </a:r>
            <a:endParaRPr lang="en-US" dirty="0"/>
          </a:p>
        </p:txBody>
      </p:sp>
      <p:sp>
        <p:nvSpPr>
          <p:cNvPr id="3" name="Content Placeholder 2"/>
          <p:cNvSpPr>
            <a:spLocks noGrp="1"/>
          </p:cNvSpPr>
          <p:nvPr>
            <p:ph idx="1"/>
          </p:nvPr>
        </p:nvSpPr>
        <p:spPr/>
        <p:txBody>
          <a:bodyPr>
            <a:normAutofit lnSpcReduction="10000"/>
          </a:bodyPr>
          <a:lstStyle/>
          <a:p>
            <a:r>
              <a:rPr lang="en-US" dirty="0" smtClean="0"/>
              <a:t>Increased cost alone or Rise or collapse of a market alone  (the risk of this is allocated in a fixed price agreement).</a:t>
            </a:r>
          </a:p>
          <a:p>
            <a:endParaRPr lang="en-US" dirty="0"/>
          </a:p>
          <a:p>
            <a:r>
              <a:rPr lang="en-US" dirty="0" smtClean="0"/>
              <a:t>Where the failure is caused by the party seeking the excuse.</a:t>
            </a:r>
          </a:p>
          <a:p>
            <a:endParaRPr lang="en-US" dirty="0"/>
          </a:p>
          <a:p>
            <a:r>
              <a:rPr lang="en-US" dirty="0" smtClean="0"/>
              <a:t>Inconvenience is not impracticability.</a:t>
            </a:r>
          </a:p>
          <a:p>
            <a:endParaRPr lang="en-US" dirty="0"/>
          </a:p>
          <a:p>
            <a:r>
              <a:rPr lang="en-US" dirty="0" smtClean="0"/>
              <a:t>Where the failure is sufficiently foreshadowed that it is reasonable to assume the parties presumed the contingency.</a:t>
            </a:r>
          </a:p>
          <a:p>
            <a:endParaRPr lang="en-US" dirty="0" smtClean="0"/>
          </a:p>
          <a:p>
            <a:r>
              <a:rPr lang="en-US" dirty="0" smtClean="0"/>
              <a:t>Where the parties allocated the risk or the court is justified in understanding that the parties allocated the risk. (e.g. It is customary in the trade to so allocate the risk).</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35784971"/>
      </p:ext>
    </p:extLst>
  </p:cSld>
  <p:clrMapOvr>
    <a:masterClrMapping/>
  </p:clrMapOvr>
  <mc:AlternateContent xmlns:mc="http://schemas.openxmlformats.org/markup-compatibility/2006">
    <mc:Choice xmlns:p14="http://schemas.microsoft.com/office/powerpoint/2010/main" Requires="p14">
      <p:transition spd="slow" p14:dur="2000" advTm="190443"/>
    </mc:Choice>
    <mc:Fallback>
      <p:transition xmlns:p14="http://schemas.microsoft.com/office/powerpoint/2010/main" spd="slow" advTm="1904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Transatlantic Financing </a:t>
            </a:r>
            <a:r>
              <a:rPr lang="en-US" cap="none" dirty="0" smtClean="0"/>
              <a:t>v</a:t>
            </a:r>
            <a:r>
              <a:rPr lang="en-US" dirty="0" smtClean="0"/>
              <a:t>. </a:t>
            </a:r>
            <a:r>
              <a:rPr lang="en-US" dirty="0"/>
              <a:t>U</a:t>
            </a:r>
            <a:r>
              <a:rPr lang="en-US" dirty="0" smtClean="0"/>
              <a:t>.S.</a:t>
            </a:r>
            <a:endParaRPr lang="en-US" dirty="0"/>
          </a:p>
        </p:txBody>
      </p:sp>
      <p:sp>
        <p:nvSpPr>
          <p:cNvPr id="3" name="Content Placeholder 2"/>
          <p:cNvSpPr>
            <a:spLocks noGrp="1"/>
          </p:cNvSpPr>
          <p:nvPr>
            <p:ph idx="1"/>
          </p:nvPr>
        </p:nvSpPr>
        <p:spPr/>
        <p:txBody>
          <a:bodyPr>
            <a:normAutofit lnSpcReduction="10000"/>
          </a:bodyPr>
          <a:lstStyle/>
          <a:p>
            <a:r>
              <a:rPr lang="en-US" dirty="0" smtClean="0"/>
              <a:t>On October 27, Christos left Port of Galveston to Iran</a:t>
            </a:r>
          </a:p>
          <a:p>
            <a:r>
              <a:rPr lang="en-US" dirty="0" smtClean="0"/>
              <a:t>On November 2, the Suez Canal was closed.</a:t>
            </a:r>
          </a:p>
          <a:p>
            <a:r>
              <a:rPr lang="en-US" dirty="0" smtClean="0"/>
              <a:t>Christos had to go around the Cape of Good Hope to get to Iran.</a:t>
            </a:r>
          </a:p>
          <a:p>
            <a:r>
              <a:rPr lang="en-US" dirty="0" smtClean="0"/>
              <a:t>Court cites to UCC.  Why? Is this the sale of goods?  UCC by analogy?</a:t>
            </a:r>
          </a:p>
          <a:p>
            <a:r>
              <a:rPr lang="en-US" dirty="0" smtClean="0"/>
              <a:t>Doesn’t consider Extrinsic Evidence Rule in interpreting contract by surrounding circumstances, including usage of trade.</a:t>
            </a:r>
          </a:p>
          <a:p>
            <a:r>
              <a:rPr lang="en-US" dirty="0" smtClean="0"/>
              <a:t>“</a:t>
            </a:r>
            <a:r>
              <a:rPr lang="en-US" dirty="0" err="1" smtClean="0"/>
              <a:t>Forseeability</a:t>
            </a:r>
            <a:r>
              <a:rPr lang="en-US" dirty="0" smtClean="0"/>
              <a:t> or even recognition of a risk does not necessarily prove its allocation.”  </a:t>
            </a:r>
          </a:p>
          <a:p>
            <a:r>
              <a:rPr lang="en-US" dirty="0" smtClean="0"/>
              <a:t>Added expense alone is not determinative.  No recovery.</a:t>
            </a:r>
          </a:p>
          <a:p>
            <a:r>
              <a:rPr lang="en-US" dirty="0" smtClean="0"/>
              <a:t>But what about maritime custom of “deviation”?</a:t>
            </a:r>
          </a:p>
          <a:p>
            <a:r>
              <a:rPr lang="en-US" dirty="0" smtClean="0"/>
              <a:t>-------</a:t>
            </a:r>
          </a:p>
          <a:p>
            <a:r>
              <a:rPr lang="en-US" dirty="0" smtClean="0"/>
              <a:t>Can’t both sue under the contract and sue for restitution.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75469870"/>
      </p:ext>
    </p:extLst>
  </p:cSld>
  <p:clrMapOvr>
    <a:masterClrMapping/>
  </p:clrMapOvr>
  <mc:AlternateContent xmlns:mc="http://schemas.openxmlformats.org/markup-compatibility/2006">
    <mc:Choice xmlns:p14="http://schemas.microsoft.com/office/powerpoint/2010/main" Requires="p14">
      <p:transition spd="slow" p14:dur="2000" advTm="196083"/>
    </mc:Choice>
    <mc:Fallback>
      <p:transition xmlns:p14="http://schemas.microsoft.com/office/powerpoint/2010/main" spd="slow" advTm="1960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61</TotalTime>
  <Words>499</Words>
  <Application>Microsoft Macintosh PowerPoint</Application>
  <PresentationFormat>On-screen Show (4:3)</PresentationFormat>
  <Paragraphs>40</Paragraphs>
  <Slides>6</Slides>
  <Notes>0</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Angles</vt:lpstr>
      <vt:lpstr>Syllabus # 35: Changed Circumstances</vt:lpstr>
      <vt:lpstr>Changes AFTER Contract is formed</vt:lpstr>
      <vt:lpstr>Three Part Test</vt:lpstr>
      <vt:lpstr>Examples  - both R2 &amp; UCC Refrain from any exhaustive list of contingencies</vt:lpstr>
      <vt:lpstr>What is not an Excuse</vt:lpstr>
      <vt:lpstr>Transatlantic Financing v. U.S.</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 35: Changed Circumstances</dc:title>
  <dc:creator>rrosen Rosen</dc:creator>
  <cp:lastModifiedBy>rrosen Rosen</cp:lastModifiedBy>
  <cp:revision>6</cp:revision>
  <dcterms:created xsi:type="dcterms:W3CDTF">2020-04-07T18:15:08Z</dcterms:created>
  <dcterms:modified xsi:type="dcterms:W3CDTF">2020-04-07T19:16:51Z</dcterms:modified>
</cp:coreProperties>
</file>