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wav" ContentType="audio/wav"/>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2" d="100"/>
          <a:sy n="72" d="100"/>
        </p:scale>
        <p:origin x="-1872"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April 6,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April 6,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April 6,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47BB8AF-C16A-4836-A92D-61834B5F0BA5}" type="datetime4">
              <a:rPr lang="en-US" smtClean="0"/>
              <a:pPr/>
              <a:t>April 6,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April 6, 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April 6,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April 6, 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April 6, 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B7499E-3031-413E-B01E-B94970708CAA}" type="datetime4">
              <a:rPr lang="en-US" smtClean="0"/>
              <a:pPr/>
              <a:t>April 6, 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April 6, 2020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April 6, 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62B1B13E-D5AF-485E-81A1-82A140076526}" type="datetime4">
              <a:rPr lang="en-US" smtClean="0"/>
              <a:pPr/>
              <a:t>April 6, 2020</a:t>
            </a:fld>
            <a:endParaRPr lang="en-US" dirty="0"/>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2754ED01-E2A0-4C1E-8E21-014B9904157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3.png"/><Relationship Id="rId1" Type="http://schemas.microsoft.com/office/2007/relationships/media" Target="../media/media1.wav"/><Relationship Id="rId2" Type="http://schemas.openxmlformats.org/officeDocument/2006/relationships/audio" Target="../media/media1.wav"/></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0.wav"/><Relationship Id="rId2" Type="http://schemas.openxmlformats.org/officeDocument/2006/relationships/audio" Target="../media/media10.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2.wav"/><Relationship Id="rId2" Type="http://schemas.openxmlformats.org/officeDocument/2006/relationships/audio" Target="../media/media2.wav"/></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image" Target="../media/image3.png"/><Relationship Id="rId1" Type="http://schemas.microsoft.com/office/2007/relationships/media" Target="../media/media3.wav"/><Relationship Id="rId2" Type="http://schemas.openxmlformats.org/officeDocument/2006/relationships/audio" Target="../media/media3.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4.wav"/><Relationship Id="rId2"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5.wav"/><Relationship Id="rId2" Type="http://schemas.openxmlformats.org/officeDocument/2006/relationships/audio" Target="../media/media5.wav"/></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6.wav"/><Relationship Id="rId2" Type="http://schemas.openxmlformats.org/officeDocument/2006/relationships/audio" Target="../media/media6.wav"/></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7.wav"/><Relationship Id="rId2" Type="http://schemas.openxmlformats.org/officeDocument/2006/relationships/audio" Target="../media/media7.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8.wav"/><Relationship Id="rId2" Type="http://schemas.openxmlformats.org/officeDocument/2006/relationships/audio" Target="../media/media8.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9.wav"/><Relationship Id="rId2" Type="http://schemas.openxmlformats.org/officeDocument/2006/relationships/audio" Target="../media/media9.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9140000">
            <a:off x="728611" y="1287341"/>
            <a:ext cx="5682400" cy="1455049"/>
          </a:xfrm>
        </p:spPr>
        <p:txBody>
          <a:bodyPr/>
          <a:lstStyle/>
          <a:p>
            <a:r>
              <a:rPr lang="en-US" dirty="0" smtClean="0"/>
              <a:t>Syllabus #33:  Total Breach and Anticipatory </a:t>
            </a:r>
            <a:r>
              <a:rPr lang="en-US" dirty="0" err="1" smtClean="0"/>
              <a:t>RePudiation</a:t>
            </a:r>
            <a:endParaRPr lang="en-US" dirty="0"/>
          </a:p>
        </p:txBody>
      </p:sp>
      <p:sp>
        <p:nvSpPr>
          <p:cNvPr id="3" name="Subtitle 2"/>
          <p:cNvSpPr>
            <a:spLocks noGrp="1"/>
          </p:cNvSpPr>
          <p:nvPr>
            <p:ph type="subTitle" idx="1"/>
          </p:nvPr>
        </p:nvSpPr>
        <p:spPr/>
        <p:txBody>
          <a:bodyPr/>
          <a:lstStyle/>
          <a:p>
            <a:endParaRPr lang="en-US"/>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256464225"/>
      </p:ext>
    </p:extLst>
  </p:cSld>
  <p:clrMapOvr>
    <a:masterClrMapping/>
  </p:clrMapOvr>
  <mc:AlternateContent xmlns:mc="http://schemas.openxmlformats.org/markup-compatibility/2006">
    <mc:Choice xmlns:p14="http://schemas.microsoft.com/office/powerpoint/2010/main" Requires="p14">
      <p:transition spd="slow" p14:dur="2000" advTm="10675"/>
    </mc:Choice>
    <mc:Fallback>
      <p:transition xmlns:p14="http://schemas.microsoft.com/office/powerpoint/2010/main" spd="slow" advTm="1067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Installment Contracts</a:t>
            </a:r>
            <a:endParaRPr lang="en-US" dirty="0"/>
          </a:p>
        </p:txBody>
      </p:sp>
      <p:sp>
        <p:nvSpPr>
          <p:cNvPr id="3" name="Content Placeholder 2"/>
          <p:cNvSpPr>
            <a:spLocks noGrp="1"/>
          </p:cNvSpPr>
          <p:nvPr>
            <p:ph idx="1"/>
          </p:nvPr>
        </p:nvSpPr>
        <p:spPr/>
        <p:txBody>
          <a:bodyPr/>
          <a:lstStyle/>
          <a:p>
            <a:r>
              <a:rPr lang="en-US" dirty="0" smtClean="0"/>
              <a:t>Ignore them.  Not part of this Contracts course.</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077276371"/>
      </p:ext>
    </p:extLst>
  </p:cSld>
  <p:clrMapOvr>
    <a:masterClrMapping/>
  </p:clrMapOvr>
  <mc:AlternateContent xmlns:mc="http://schemas.openxmlformats.org/markup-compatibility/2006">
    <mc:Choice xmlns:p14="http://schemas.microsoft.com/office/powerpoint/2010/main" Requires="p14">
      <p:transition spd="slow" p14:dur="2000" advTm="29789"/>
    </mc:Choice>
    <mc:Fallback>
      <p:transition xmlns:p14="http://schemas.microsoft.com/office/powerpoint/2010/main" spd="slow" advTm="2978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Breach</a:t>
            </a:r>
            <a:endParaRPr lang="en-US" dirty="0"/>
          </a:p>
        </p:txBody>
      </p:sp>
      <p:sp>
        <p:nvSpPr>
          <p:cNvPr id="3" name="Content Placeholder 2"/>
          <p:cNvSpPr>
            <a:spLocks noGrp="1"/>
          </p:cNvSpPr>
          <p:nvPr>
            <p:ph idx="1"/>
          </p:nvPr>
        </p:nvSpPr>
        <p:spPr/>
        <p:txBody>
          <a:bodyPr/>
          <a:lstStyle/>
          <a:p>
            <a:r>
              <a:rPr lang="en-US" dirty="0" smtClean="0"/>
              <a:t>Now that we know what is in the contract, we can say</a:t>
            </a:r>
          </a:p>
          <a:p>
            <a:r>
              <a:rPr lang="en-US" dirty="0" smtClean="0"/>
              <a:t>Any non-performance of a promise (at the promised time) is a breach.  </a:t>
            </a:r>
          </a:p>
          <a:p>
            <a:endParaRPr lang="en-US" dirty="0"/>
          </a:p>
          <a:p>
            <a:r>
              <a:rPr lang="en-US" dirty="0" smtClean="0"/>
              <a:t>R2 § 235;  UCC § 2-601.</a:t>
            </a:r>
          </a:p>
          <a:p>
            <a:endParaRPr lang="en-US" dirty="0"/>
          </a:p>
          <a:p>
            <a:r>
              <a:rPr lang="en-US" dirty="0" smtClean="0"/>
              <a:t>--------------</a:t>
            </a:r>
          </a:p>
          <a:p>
            <a:r>
              <a:rPr lang="en-US" dirty="0" smtClean="0"/>
              <a:t>Versus conditions.  Performance made be made conditional on events not certain to occur.  That is, performance will not be due until the condition occurs.  One sues for breach of promise, but not for breach of a condition </a:t>
            </a:r>
            <a:r>
              <a:rPr lang="mr-IN" dirty="0" smtClean="0"/>
              <a:t>–</a:t>
            </a:r>
            <a:r>
              <a:rPr lang="en-US" dirty="0" smtClean="0"/>
              <a:t> if the occurrence of the condition is not promised.</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640947266"/>
      </p:ext>
    </p:extLst>
  </p:cSld>
  <p:clrMapOvr>
    <a:masterClrMapping/>
  </p:clrMapOvr>
  <mc:AlternateContent xmlns:mc="http://schemas.openxmlformats.org/markup-compatibility/2006">
    <mc:Choice xmlns:p14="http://schemas.microsoft.com/office/powerpoint/2010/main" Requires="p14">
      <p:transition spd="slow" p14:dur="2000" advTm="173539"/>
    </mc:Choice>
    <mc:Fallback>
      <p:transition xmlns:p14="http://schemas.microsoft.com/office/powerpoint/2010/main" spd="slow" advTm="17353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r>
              <a:rPr lang="en-US" dirty="0" smtClean="0"/>
              <a:t>PARTAIL:  Does </a:t>
            </a:r>
            <a:r>
              <a:rPr lang="en-US" b="0" u="sng" dirty="0" smtClean="0"/>
              <a:t>not</a:t>
            </a:r>
            <a:r>
              <a:rPr lang="en-US" dirty="0" smtClean="0"/>
              <a:t> give the non-breaching party the right to suspend their performance when due under the contract</a:t>
            </a:r>
            <a:endParaRPr lang="en-US" dirty="0"/>
          </a:p>
        </p:txBody>
      </p:sp>
      <p:sp>
        <p:nvSpPr>
          <p:cNvPr id="3" name="Content Placeholder 2"/>
          <p:cNvSpPr>
            <a:spLocks noGrp="1"/>
          </p:cNvSpPr>
          <p:nvPr>
            <p:ph sz="half" idx="2"/>
          </p:nvPr>
        </p:nvSpPr>
        <p:spPr/>
        <p:txBody>
          <a:bodyPr/>
          <a:lstStyle/>
          <a:p>
            <a:r>
              <a:rPr lang="en-US" dirty="0" smtClean="0"/>
              <a:t>TOTAL: </a:t>
            </a:r>
            <a:r>
              <a:rPr lang="en-US" b="0" u="sng" dirty="0"/>
              <a:t>Does</a:t>
            </a:r>
            <a:r>
              <a:rPr lang="en-US" dirty="0"/>
              <a:t> </a:t>
            </a:r>
            <a:r>
              <a:rPr lang="en-US" dirty="0" smtClean="0"/>
              <a:t>give </a:t>
            </a:r>
            <a:r>
              <a:rPr lang="en-US" dirty="0"/>
              <a:t>the non-breaching party the right to suspend their performance when due under the contract</a:t>
            </a:r>
          </a:p>
          <a:p>
            <a:endParaRPr lang="en-US" dirty="0"/>
          </a:p>
        </p:txBody>
      </p:sp>
      <p:sp>
        <p:nvSpPr>
          <p:cNvPr id="4" name="Title 3"/>
          <p:cNvSpPr>
            <a:spLocks noGrp="1"/>
          </p:cNvSpPr>
          <p:nvPr>
            <p:ph type="title"/>
          </p:nvPr>
        </p:nvSpPr>
        <p:spPr/>
        <p:txBody>
          <a:bodyPr/>
          <a:lstStyle/>
          <a:p>
            <a:r>
              <a:rPr lang="en-US" dirty="0" smtClean="0"/>
              <a:t>Partial and Total Breach</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638015600"/>
      </p:ext>
    </p:extLst>
  </p:cSld>
  <p:clrMapOvr>
    <a:masterClrMapping/>
  </p:clrMapOvr>
  <mc:AlternateContent xmlns:mc="http://schemas.openxmlformats.org/markup-compatibility/2006">
    <mc:Choice xmlns:p14="http://schemas.microsoft.com/office/powerpoint/2010/main" Requires="p14">
      <p:transition spd="slow" p14:dur="2000" advTm="66037"/>
    </mc:Choice>
    <mc:Fallback>
      <p:transition xmlns:p14="http://schemas.microsoft.com/office/powerpoint/2010/main" spd="slow" advTm="6603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9481" y="1347604"/>
            <a:ext cx="7520940" cy="3579849"/>
          </a:xfrm>
        </p:spPr>
        <p:txBody>
          <a:bodyPr>
            <a:normAutofit/>
          </a:bodyPr>
          <a:lstStyle/>
          <a:p>
            <a:r>
              <a:rPr lang="en-US" dirty="0" smtClean="0"/>
              <a:t>R2 § 241 gives a number of circumstances that help answer the question of whether the non-breaching party can suspend performance and immediately sue the breaching party.</a:t>
            </a:r>
          </a:p>
          <a:p>
            <a:endParaRPr lang="en-US" dirty="0" smtClean="0"/>
          </a:p>
          <a:p>
            <a:r>
              <a:rPr lang="en-US" dirty="0" smtClean="0"/>
              <a:t>The circumstances are used to determine if because of the non-performance, the non-breaching party will be deprived of the benefit sought from the contract.  On the other hand, the fact that the breaching party would suffer a significant loss if the contract was deemed terminated counts against finding a total breach.</a:t>
            </a:r>
          </a:p>
          <a:p>
            <a:r>
              <a:rPr lang="en-US" dirty="0" smtClean="0"/>
              <a:t>The possibilities of remediation if the contract continues are examined.</a:t>
            </a:r>
          </a:p>
          <a:p>
            <a:r>
              <a:rPr lang="en-US" dirty="0" smtClean="0"/>
              <a:t>Failure to act in good faith and according to </a:t>
            </a:r>
            <a:r>
              <a:rPr lang="en-US" dirty="0" err="1" smtClean="0"/>
              <a:t>reas</a:t>
            </a:r>
            <a:r>
              <a:rPr lang="en-US" dirty="0" smtClean="0"/>
              <a:t>. </a:t>
            </a:r>
            <a:r>
              <a:rPr lang="en-US" dirty="0" err="1" smtClean="0"/>
              <a:t>stds</a:t>
            </a:r>
            <a:r>
              <a:rPr lang="en-US" dirty="0" smtClean="0"/>
              <a:t>. of fair dealing counts towards finding a total breach.</a:t>
            </a:r>
          </a:p>
          <a:p>
            <a:r>
              <a:rPr lang="en-US" dirty="0" smtClean="0"/>
              <a:t>		Cf.  UCC 2-609/610 substantially impairs the value of the contract.</a:t>
            </a:r>
          </a:p>
        </p:txBody>
      </p:sp>
      <p:sp>
        <p:nvSpPr>
          <p:cNvPr id="4" name="Title 3"/>
          <p:cNvSpPr>
            <a:spLocks noGrp="1"/>
          </p:cNvSpPr>
          <p:nvPr>
            <p:ph type="title"/>
          </p:nvPr>
        </p:nvSpPr>
        <p:spPr>
          <a:xfrm>
            <a:off x="652670" y="0"/>
            <a:ext cx="7691230" cy="1100628"/>
          </a:xfrm>
        </p:spPr>
        <p:txBody>
          <a:bodyPr/>
          <a:lstStyle/>
          <a:p>
            <a:r>
              <a:rPr lang="en-US" dirty="0"/>
              <a:t/>
            </a:r>
            <a:br>
              <a:rPr lang="en-US" dirty="0"/>
            </a:br>
            <a:r>
              <a:rPr lang="en-US" dirty="0" smtClean="0"/>
              <a:t>total breach: material failure by breaching party</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88080904"/>
      </p:ext>
    </p:extLst>
  </p:cSld>
  <p:clrMapOvr>
    <a:masterClrMapping/>
  </p:clrMapOvr>
  <mc:AlternateContent xmlns:mc="http://schemas.openxmlformats.org/markup-compatibility/2006">
    <mc:Choice xmlns:p14="http://schemas.microsoft.com/office/powerpoint/2010/main" Requires="p14">
      <p:transition spd="slow" p14:dur="2000" advTm="131005"/>
    </mc:Choice>
    <mc:Fallback>
      <p:transition xmlns:p14="http://schemas.microsoft.com/office/powerpoint/2010/main" spd="slow" advTm="13100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Repudiation before performance is due</a:t>
            </a:r>
            <a:endParaRPr lang="en-US" dirty="0"/>
          </a:p>
        </p:txBody>
      </p:sp>
      <p:sp>
        <p:nvSpPr>
          <p:cNvPr id="3" name="Content Placeholder 2"/>
          <p:cNvSpPr>
            <a:spLocks noGrp="1"/>
          </p:cNvSpPr>
          <p:nvPr>
            <p:ph idx="1"/>
          </p:nvPr>
        </p:nvSpPr>
        <p:spPr/>
        <p:txBody>
          <a:bodyPr>
            <a:normAutofit lnSpcReduction="10000"/>
          </a:bodyPr>
          <a:lstStyle/>
          <a:p>
            <a:r>
              <a:rPr lang="en-US" dirty="0" smtClean="0"/>
              <a:t>Can convert a partial breach into a total breach; </a:t>
            </a:r>
          </a:p>
          <a:p>
            <a:r>
              <a:rPr lang="en-US" dirty="0" smtClean="0"/>
              <a:t>Can create a total breach by reasonably indicating that the breaching party will materially not perform its obligations.</a:t>
            </a:r>
          </a:p>
          <a:p>
            <a:r>
              <a:rPr lang="en-US" dirty="0"/>
              <a:t>	</a:t>
            </a:r>
            <a:r>
              <a:rPr lang="en-US" dirty="0" smtClean="0"/>
              <a:t>	- by clear statements of intent not to perform ( that are not retracted)</a:t>
            </a:r>
          </a:p>
          <a:p>
            <a:r>
              <a:rPr lang="en-US" dirty="0"/>
              <a:t>	</a:t>
            </a:r>
            <a:r>
              <a:rPr lang="en-US" dirty="0" smtClean="0"/>
              <a:t>	-by manifestations that reasonably lead the non-breaching party to believe that there will be material non-performance.</a:t>
            </a:r>
          </a:p>
          <a:p>
            <a:r>
              <a:rPr lang="en-US" dirty="0"/>
              <a:t>	</a:t>
            </a:r>
            <a:r>
              <a:rPr lang="en-US" dirty="0" smtClean="0"/>
              <a:t>	- by failing  to reassure the non-breaching party that a total breach will not occur within a reasonable time after a demand for assurance is given by the non-breaching party.</a:t>
            </a:r>
          </a:p>
          <a:p>
            <a:endParaRPr lang="en-US" dirty="0"/>
          </a:p>
          <a:p>
            <a:r>
              <a:rPr lang="en-US" dirty="0" smtClean="0"/>
              <a:t>(</a:t>
            </a:r>
            <a:r>
              <a:rPr lang="en-US" u="sng" dirty="0" smtClean="0"/>
              <a:t>mere </a:t>
            </a:r>
            <a:r>
              <a:rPr lang="en-US" dirty="0" smtClean="0"/>
              <a:t>expression of a doubt about willingness or ability to perform is not a repudiation)</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8957957"/>
      </p:ext>
    </p:extLst>
  </p:cSld>
  <p:clrMapOvr>
    <a:masterClrMapping/>
  </p:clrMapOvr>
  <mc:AlternateContent xmlns:mc="http://schemas.openxmlformats.org/markup-compatibility/2006">
    <mc:Choice xmlns:p14="http://schemas.microsoft.com/office/powerpoint/2010/main" Requires="p14">
      <p:transition spd="slow" p14:dur="2000" advTm="269554"/>
    </mc:Choice>
    <mc:Fallback>
      <p:transition xmlns:p14="http://schemas.microsoft.com/office/powerpoint/2010/main" spd="slow" advTm="26955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Anticipatory repudiation</a:t>
            </a:r>
            <a:endParaRPr lang="en-US" dirty="0"/>
          </a:p>
        </p:txBody>
      </p:sp>
      <p:sp>
        <p:nvSpPr>
          <p:cNvPr id="3" name="Content Placeholder 2"/>
          <p:cNvSpPr>
            <a:spLocks noGrp="1"/>
          </p:cNvSpPr>
          <p:nvPr>
            <p:ph idx="1"/>
          </p:nvPr>
        </p:nvSpPr>
        <p:spPr/>
        <p:txBody>
          <a:bodyPr>
            <a:normAutofit lnSpcReduction="10000"/>
          </a:bodyPr>
          <a:lstStyle/>
          <a:p>
            <a:r>
              <a:rPr lang="en-US" dirty="0" smtClean="0"/>
              <a:t>If the non-breaching party reasonably believes that the other party will commit a total breach, the non-breaching party can convert their beliefs about what will happen in the future (when the other party’s performance is due) into a present total breach by communicating with the other party.</a:t>
            </a:r>
          </a:p>
          <a:p>
            <a:endParaRPr lang="en-US" dirty="0"/>
          </a:p>
          <a:p>
            <a:r>
              <a:rPr lang="en-US" dirty="0" smtClean="0"/>
              <a:t>The non-breaching party can demand adequate assurance to allay their fears.  </a:t>
            </a:r>
          </a:p>
          <a:p>
            <a:r>
              <a:rPr lang="en-US" dirty="0" smtClean="0"/>
              <a:t>If the other party does not provide such assurance in a reasonable time, a total breach occurs.</a:t>
            </a:r>
          </a:p>
          <a:p>
            <a:r>
              <a:rPr lang="en-US" dirty="0" smtClean="0"/>
              <a:t>In this case, if reasonable, the non-breaching party can suspend their performance after the time they send the demand for assurance.</a:t>
            </a:r>
          </a:p>
          <a:p>
            <a:endParaRPr lang="en-US" dirty="0"/>
          </a:p>
          <a:p>
            <a:r>
              <a:rPr lang="en-US" dirty="0" smtClean="0"/>
              <a:t>R2 § 251; UCC 2-609  </a:t>
            </a:r>
            <a:endParaRPr lang="en-US" dirty="0"/>
          </a:p>
          <a:p>
            <a:endParaRPr lang="en-US" dirty="0" smtClean="0"/>
          </a:p>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593392654"/>
      </p:ext>
    </p:extLst>
  </p:cSld>
  <p:clrMapOvr>
    <a:masterClrMapping/>
  </p:clrMapOvr>
  <mc:AlternateContent xmlns:mc="http://schemas.openxmlformats.org/markup-compatibility/2006">
    <mc:Choice xmlns:p14="http://schemas.microsoft.com/office/powerpoint/2010/main" Requires="p14">
      <p:transition spd="slow" p14:dur="2000" advTm="131156"/>
    </mc:Choice>
    <mc:Fallback>
      <p:transition xmlns:p14="http://schemas.microsoft.com/office/powerpoint/2010/main" spd="slow" advTm="13115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Ewanchuk</a:t>
            </a:r>
            <a:r>
              <a:rPr lang="en-US" dirty="0" smtClean="0"/>
              <a:t> </a:t>
            </a:r>
            <a:r>
              <a:rPr lang="en-US" cap="none" dirty="0" smtClean="0"/>
              <a:t>v</a:t>
            </a:r>
            <a:r>
              <a:rPr lang="en-US" dirty="0" smtClean="0"/>
              <a:t>. Mitchell</a:t>
            </a:r>
            <a:endParaRPr lang="en-US" dirty="0"/>
          </a:p>
        </p:txBody>
      </p:sp>
      <p:sp>
        <p:nvSpPr>
          <p:cNvPr id="3" name="Content Placeholder 2"/>
          <p:cNvSpPr>
            <a:spLocks noGrp="1"/>
          </p:cNvSpPr>
          <p:nvPr>
            <p:ph idx="1"/>
          </p:nvPr>
        </p:nvSpPr>
        <p:spPr/>
        <p:txBody>
          <a:bodyPr>
            <a:normAutofit lnSpcReduction="10000"/>
          </a:bodyPr>
          <a:lstStyle/>
          <a:p>
            <a:r>
              <a:rPr lang="en-US" dirty="0" smtClean="0"/>
              <a:t>  CoA rejects “meeting of the minds.” Uses UCC § 2-204  supplemented by the provisions of the UCC ( cf. UCC§  2-207(3)).</a:t>
            </a:r>
          </a:p>
          <a:p>
            <a:r>
              <a:rPr lang="en-US" dirty="0" smtClean="0"/>
              <a:t>Parties did not agree on delivery terms so it must be done in a reasonable time           (§ 2-309(1) and where the goods are located, normally the seller’s place of business (§ 2-308).</a:t>
            </a:r>
          </a:p>
          <a:p>
            <a:endParaRPr lang="en-US" dirty="0"/>
          </a:p>
          <a:p>
            <a:r>
              <a:rPr lang="en-US" dirty="0" smtClean="0"/>
              <a:t>N.B. Court applies equitable estoppel twice:  Admission of existence of contract and </a:t>
            </a:r>
            <a:r>
              <a:rPr lang="en-US" dirty="0" err="1" smtClean="0"/>
              <a:t>Ewanchuk’s</a:t>
            </a:r>
            <a:r>
              <a:rPr lang="en-US" dirty="0" smtClean="0"/>
              <a:t> testimony.</a:t>
            </a:r>
          </a:p>
          <a:p>
            <a:r>
              <a:rPr lang="en-US" dirty="0" err="1" smtClean="0"/>
              <a:t>Ewanchuk’s</a:t>
            </a:r>
            <a:r>
              <a:rPr lang="en-US" dirty="0" smtClean="0"/>
              <a:t> insistence on a right that that was not promised (that delivery be according to E’s terms) is treated as a repudiation.  It is a total breach because not being able to sell the puppies to a store (because of E’s insistence on non-delivery before 3-4 months) and non</a:t>
            </a:r>
            <a:r>
              <a:rPr lang="en-US" smtClean="0"/>
              <a:t>-cooperation </a:t>
            </a:r>
            <a:r>
              <a:rPr lang="en-US" dirty="0" smtClean="0"/>
              <a:t>with M “substantially impaired the value f the K” to M.</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10578509"/>
      </p:ext>
    </p:extLst>
  </p:cSld>
  <p:clrMapOvr>
    <a:masterClrMapping/>
  </p:clrMapOvr>
  <mc:AlternateContent xmlns:mc="http://schemas.openxmlformats.org/markup-compatibility/2006">
    <mc:Choice xmlns:p14="http://schemas.microsoft.com/office/powerpoint/2010/main" Requires="p14">
      <p:transition spd="slow" p14:dur="2000" advTm="170935"/>
    </mc:Choice>
    <mc:Fallback>
      <p:transition xmlns:p14="http://schemas.microsoft.com/office/powerpoint/2010/main" spd="slow" advTm="17093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Statute of Limitations</a:t>
            </a:r>
            <a:endParaRPr lang="en-US" dirty="0"/>
          </a:p>
        </p:txBody>
      </p:sp>
      <p:sp>
        <p:nvSpPr>
          <p:cNvPr id="3" name="Content Placeholder 2"/>
          <p:cNvSpPr>
            <a:spLocks noGrp="1"/>
          </p:cNvSpPr>
          <p:nvPr>
            <p:ph idx="1"/>
          </p:nvPr>
        </p:nvSpPr>
        <p:spPr/>
        <p:txBody>
          <a:bodyPr/>
          <a:lstStyle/>
          <a:p>
            <a:r>
              <a:rPr lang="en-US" dirty="0" smtClean="0"/>
              <a:t>Varies by State (UCC has 4 years.  CA has 2 years according to case at p. 544)</a:t>
            </a:r>
          </a:p>
          <a:p>
            <a:endParaRPr lang="en-US" dirty="0"/>
          </a:p>
          <a:p>
            <a:r>
              <a:rPr lang="en-US" dirty="0" smtClean="0"/>
              <a:t>Normally much less than provided for in Torts.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84875542"/>
      </p:ext>
    </p:extLst>
  </p:cSld>
  <p:clrMapOvr>
    <a:masterClrMapping/>
  </p:clrMapOvr>
  <mc:AlternateContent xmlns:mc="http://schemas.openxmlformats.org/markup-compatibility/2006">
    <mc:Choice xmlns:p14="http://schemas.microsoft.com/office/powerpoint/2010/main" Requires="p14">
      <p:transition spd="slow" p14:dur="2000" advTm="20334"/>
    </mc:Choice>
    <mc:Fallback>
      <p:transition xmlns:p14="http://schemas.microsoft.com/office/powerpoint/2010/main" spd="slow" advTm="2033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Breach vs. Retraction</a:t>
            </a:r>
            <a:endParaRPr lang="en-US" dirty="0"/>
          </a:p>
        </p:txBody>
      </p:sp>
      <p:sp>
        <p:nvSpPr>
          <p:cNvPr id="3" name="Content Placeholder 2"/>
          <p:cNvSpPr>
            <a:spLocks noGrp="1"/>
          </p:cNvSpPr>
          <p:nvPr>
            <p:ph idx="1"/>
          </p:nvPr>
        </p:nvSpPr>
        <p:spPr/>
        <p:txBody>
          <a:bodyPr/>
          <a:lstStyle/>
          <a:p>
            <a:r>
              <a:rPr lang="en-US" dirty="0" smtClean="0"/>
              <a:t>If there has been a total breach, then the non-breaching party has a present right to sue.  The breach can be retracted only if the non-breaching party agrees (that is, creates a new contract).</a:t>
            </a:r>
          </a:p>
          <a:p>
            <a:endParaRPr lang="en-US" dirty="0"/>
          </a:p>
          <a:p>
            <a:r>
              <a:rPr lang="en-US" dirty="0" smtClean="0"/>
              <a:t>In the case of repudiation before performance is due, the breaching party can retract it unless the non-breaching party has relied on the repudiation.</a:t>
            </a:r>
          </a:p>
          <a:p>
            <a:endParaRPr lang="en-US" dirty="0"/>
          </a:p>
          <a:p>
            <a:r>
              <a:rPr lang="en-US" dirty="0" smtClean="0"/>
              <a:t>If the non-breaching party has demanded assurances and they were not forthcoming in a reasonable time, the non—breaching party is normally assumed to have relied on the retraction.</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89852985"/>
      </p:ext>
    </p:extLst>
  </p:cSld>
  <p:clrMapOvr>
    <a:masterClrMapping/>
  </p:clrMapOvr>
  <mc:AlternateContent xmlns:mc="http://schemas.openxmlformats.org/markup-compatibility/2006">
    <mc:Choice xmlns:p14="http://schemas.microsoft.com/office/powerpoint/2010/main" Requires="p14">
      <p:transition spd="slow" p14:dur="2000" advTm="91916"/>
    </mc:Choice>
    <mc:Fallback>
      <p:transition xmlns:p14="http://schemas.microsoft.com/office/powerpoint/2010/main" spd="slow" advTm="9191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Angles.thmx</Template>
  <TotalTime>222</TotalTime>
  <Words>773</Words>
  <Application>Microsoft Macintosh PowerPoint</Application>
  <PresentationFormat>On-screen Show (4:3)</PresentationFormat>
  <Paragraphs>53</Paragraphs>
  <Slides>10</Slides>
  <Notes>0</Notes>
  <HiddenSlides>0</HiddenSlides>
  <MMClips>10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Angles</vt:lpstr>
      <vt:lpstr>Syllabus #33:  Total Breach and Anticipatory RePudiation</vt:lpstr>
      <vt:lpstr>Breach</vt:lpstr>
      <vt:lpstr>Partial and Total Breach</vt:lpstr>
      <vt:lpstr> total breach: material failure by breaching party</vt:lpstr>
      <vt:lpstr>Repudiation before performance is due</vt:lpstr>
      <vt:lpstr>Anticipatory repudiation</vt:lpstr>
      <vt:lpstr>Ewanchuk v. Mitchell</vt:lpstr>
      <vt:lpstr>Statute of Limitations</vt:lpstr>
      <vt:lpstr>Breach vs. Retraction</vt:lpstr>
      <vt:lpstr>Installment Contracts</vt:lpstr>
    </vt:vector>
  </TitlesOfParts>
  <Company>University of Miami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Syllabus #33:  Total Breach and Anticipatory RePudiation</dc:title>
  <dc:creator>rrosen Rosen</dc:creator>
  <cp:lastModifiedBy>rrosen Rosen</cp:lastModifiedBy>
  <cp:revision>8</cp:revision>
  <dcterms:created xsi:type="dcterms:W3CDTF">2020-04-06T18:46:55Z</dcterms:created>
  <dcterms:modified xsi:type="dcterms:W3CDTF">2020-04-06T22:29:15Z</dcterms:modified>
</cp:coreProperties>
</file>