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4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17,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Contracts </a:t>
            </a:r>
            <a:r>
              <a:rPr lang="mr-IN" dirty="0" smtClean="0"/>
              <a:t>–</a:t>
            </a:r>
            <a:r>
              <a:rPr lang="en-US" dirty="0" smtClean="0"/>
              <a:t> Syllabus #22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Professor Robert Rosen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9"/>
    </mc:Choice>
    <mc:Fallback xmlns="">
      <p:transition xmlns:p14="http://schemas.microsoft.com/office/powerpoint/2010/main" spd="slow" advTm="132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Equitable Estoppel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party against whom enforcement is sought  admits there was a K, the K is enforceable despite the SOF.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is the only finger 2 defense for which this is true.</a:t>
            </a:r>
          </a:p>
          <a:p>
            <a:endParaRPr lang="en-US" dirty="0"/>
          </a:p>
          <a:p>
            <a:r>
              <a:rPr lang="en-US" dirty="0" smtClean="0"/>
              <a:t>(Wisconsin 706.04 (3) (316) is totally confused about the difference between promissory and equitable estoppel.  Its examples are of R2 139) 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79"/>
    </mc:Choice>
    <mc:Fallback xmlns="">
      <p:transition xmlns:p14="http://schemas.microsoft.com/office/powerpoint/2010/main" spd="slow" advTm="945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59"/>
            <a:ext cx="7520940" cy="1102339"/>
          </a:xfrm>
        </p:spPr>
        <p:txBody>
          <a:bodyPr/>
          <a:lstStyle/>
          <a:p>
            <a:r>
              <a:rPr lang="en-US" dirty="0" smtClean="0"/>
              <a:t>Defenses Against </a:t>
            </a:r>
            <a:r>
              <a:rPr lang="en-US" dirty="0" err="1" smtClean="0"/>
              <a:t>ContractuAl</a:t>
            </a:r>
            <a:r>
              <a:rPr lang="en-US" dirty="0" smtClean="0"/>
              <a:t> Obligation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3546530"/>
            <a:ext cx="7520940" cy="1133947"/>
          </a:xfrm>
        </p:spPr>
        <p:txBody>
          <a:bodyPr/>
          <a:lstStyle/>
          <a:p>
            <a:r>
              <a:rPr lang="en-US" dirty="0" smtClean="0"/>
              <a:t>				“Finger Two”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2"/>
    </mc:Choice>
    <mc:Fallback xmlns="">
      <p:transition xmlns:p14="http://schemas.microsoft.com/office/powerpoint/2010/main" spd="slow" advTm="132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Writing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Called “The Statute of Frauds” [SOF]</a:t>
            </a:r>
          </a:p>
          <a:p>
            <a:r>
              <a:rPr lang="en-US" dirty="0" smtClean="0"/>
              <a:t> It is a statute; see UCC 2-201 (also Florida Statute 672.201) or F.S. </a:t>
            </a:r>
            <a:r>
              <a:rPr lang="en-US" dirty="0" smtClean="0"/>
              <a:t>680.201 </a:t>
            </a:r>
            <a:r>
              <a:rPr lang="en-US" dirty="0" smtClean="0"/>
              <a:t>(Leases).</a:t>
            </a:r>
          </a:p>
          <a:p>
            <a:r>
              <a:rPr lang="en-US" dirty="0" smtClean="0"/>
              <a:t>But has nothing to do with preventing Fraud</a:t>
            </a:r>
          </a:p>
          <a:p>
            <a:endParaRPr lang="en-US" dirty="0" smtClean="0"/>
          </a:p>
          <a:p>
            <a:r>
              <a:rPr lang="en-US" dirty="0" smtClean="0"/>
              <a:t>[ except by creating a formality (remember the three functions of form:  Cautionary, Evidentiary and Channeling)(pp. 277-279 of the casebook].  Requiring a writing both cautions one before entering the contract and provides evidence of the contract]</a:t>
            </a:r>
          </a:p>
          <a:p>
            <a:endParaRPr lang="en-US" dirty="0"/>
          </a:p>
          <a:p>
            <a:r>
              <a:rPr lang="en-US" dirty="0" smtClean="0"/>
              <a:t>Often is a means for perpetrating a fraud.  My home buying example.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38"/>
    </mc:Choice>
    <mc:Fallback xmlns="">
      <p:transition xmlns:p14="http://schemas.microsoft.com/office/powerpoint/2010/main" spd="slow" advTm="665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(1) Does the contract fall within the SOF?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(2) Is there a “writing” sufficient to satisfy the SOF?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Writing Requirement  -  2 questions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3"/>
    </mc:Choice>
    <mc:Fallback xmlns="">
      <p:transition xmlns:p14="http://schemas.microsoft.com/office/powerpoint/2010/main" spd="slow" advTm="144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K fall within the SOF?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arenBoth"/>
            </a:pPr>
            <a:r>
              <a:rPr lang="en-US" dirty="0" smtClean="0"/>
              <a:t>Is it for the sale of goods for the price of $500 or more?</a:t>
            </a:r>
          </a:p>
          <a:p>
            <a:pPr>
              <a:buAutoNum type="arabicParenBoth"/>
            </a:pPr>
            <a:endParaRPr lang="en-US" dirty="0"/>
          </a:p>
          <a:p>
            <a:pPr>
              <a:buAutoNum type="arabicParenBoth"/>
            </a:pPr>
            <a:r>
              <a:rPr lang="en-US" dirty="0" smtClean="0"/>
              <a:t>Is it for the sale of an interest in property?</a:t>
            </a:r>
          </a:p>
          <a:p>
            <a:pPr>
              <a:buAutoNum type="arabicParenBoth"/>
            </a:pPr>
            <a:endParaRPr lang="en-US" dirty="0"/>
          </a:p>
          <a:p>
            <a:pPr>
              <a:buAutoNum type="arabicParenBoth"/>
            </a:pPr>
            <a:r>
              <a:rPr lang="en-US" dirty="0" smtClean="0"/>
              <a:t>Is it for a contract that cannot be </a:t>
            </a:r>
            <a:r>
              <a:rPr lang="en-US" b="0" u="sng" dirty="0" smtClean="0"/>
              <a:t>fully</a:t>
            </a:r>
            <a:r>
              <a:rPr lang="en-US" b="0" dirty="0" smtClean="0"/>
              <a:t> </a:t>
            </a:r>
            <a:r>
              <a:rPr lang="en-US" dirty="0" smtClean="0"/>
              <a:t>performed within one year from the date of making the contract?   -see examples at 309</a:t>
            </a:r>
          </a:p>
          <a:p>
            <a:pPr>
              <a:buAutoNum type="arabicParenBoth"/>
            </a:pPr>
            <a:endParaRPr lang="en-US" dirty="0"/>
          </a:p>
          <a:p>
            <a:pPr marL="0" indent="0"/>
            <a:r>
              <a:rPr lang="en-US" dirty="0" smtClean="0"/>
              <a:t>[There are a few other types of contract that require a writing, but they can be ignored the the purposes of the class. For a longer list, see p. 308</a:t>
            </a:r>
          </a:p>
          <a:p>
            <a:pPr>
              <a:buAutoNum type="arabicParenBoth"/>
            </a:pPr>
            <a:endParaRPr lang="en-US" dirty="0"/>
          </a:p>
          <a:p>
            <a:pPr>
              <a:buAutoNum type="arabicParenBoth"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9"/>
    </mc:Choice>
    <mc:Fallback xmlns="">
      <p:transition xmlns:p14="http://schemas.microsoft.com/office/powerpoint/2010/main" spd="slow" advTm="327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34868"/>
          </a:xfrm>
        </p:spPr>
        <p:txBody>
          <a:bodyPr/>
          <a:lstStyle/>
          <a:p>
            <a:r>
              <a:rPr lang="en-US" dirty="0" smtClean="0"/>
              <a:t>Is there a writing sufficient to satisfy the SOF?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02117"/>
            <a:ext cx="7520940" cy="3278360"/>
          </a:xfrm>
        </p:spPr>
        <p:txBody>
          <a:bodyPr/>
          <a:lstStyle/>
          <a:p>
            <a:pPr>
              <a:buAutoNum type="arabicParenBoth"/>
            </a:pPr>
            <a:r>
              <a:rPr lang="en-US" dirty="0" smtClean="0"/>
              <a:t>Does the “writing” show that a K was made between the parties?</a:t>
            </a:r>
          </a:p>
          <a:p>
            <a:pPr>
              <a:buAutoNum type="arabicParenBoth"/>
            </a:pPr>
            <a:r>
              <a:rPr lang="en-US" dirty="0" smtClean="0"/>
              <a:t>Was it “signed” by the party against whom enforcement is sought?</a:t>
            </a:r>
          </a:p>
          <a:p>
            <a:pPr lvl="6">
              <a:buAutoNum type="arabicParenBoth"/>
            </a:pPr>
            <a:endParaRPr lang="en-US" dirty="0" smtClean="0"/>
          </a:p>
          <a:p>
            <a:pPr lvl="6">
              <a:buAutoNum type="arabicParenBoth"/>
            </a:pPr>
            <a:r>
              <a:rPr lang="en-US" dirty="0" smtClean="0"/>
              <a:t>UCC 2-201 and R2 131 agree on these two requirement</a:t>
            </a:r>
          </a:p>
          <a:p>
            <a:pPr>
              <a:buAutoNum type="arabicParenBoth"/>
            </a:pPr>
            <a:r>
              <a:rPr lang="en-US" dirty="0" smtClean="0"/>
              <a:t>Does it state the essential terms of the unperformed promises </a:t>
            </a:r>
            <a:r>
              <a:rPr lang="mr-IN" dirty="0" smtClean="0"/>
              <a:t>–</a:t>
            </a:r>
            <a:r>
              <a:rPr lang="en-US" dirty="0" smtClean="0"/>
              <a:t> required by R2 131</a:t>
            </a:r>
          </a:p>
          <a:p>
            <a:pPr lvl="5">
              <a:buAutoNum type="arabicParenBoth"/>
            </a:pPr>
            <a:r>
              <a:rPr lang="en-US" dirty="0" smtClean="0"/>
              <a:t>UCC 2-201 emphasizes that the ‘writing’ may incorrectly state the agreement, but can’t be enforced beyond the quantity in the agreement</a:t>
            </a:r>
          </a:p>
          <a:p>
            <a:pPr>
              <a:buAutoNum type="arabicParenBoth"/>
            </a:pPr>
            <a:endParaRPr lang="en-US" dirty="0"/>
          </a:p>
          <a:p>
            <a:pPr>
              <a:buAutoNum type="arabicParenBoth"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73"/>
    </mc:Choice>
    <mc:Fallback xmlns="">
      <p:transition xmlns:p14="http://schemas.microsoft.com/office/powerpoint/2010/main" spd="slow" advTm="973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Judicial Hostility to SOF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courts think they can determine whether or not a K was formed, they seek ways to say these two questions are answered in the affirmative.</a:t>
            </a:r>
          </a:p>
          <a:p>
            <a:r>
              <a:rPr lang="en-US" dirty="0" smtClean="0"/>
              <a:t>e.g. </a:t>
            </a:r>
            <a:r>
              <a:rPr lang="mr-IN" dirty="0" smtClean="0"/>
              <a:t>–</a:t>
            </a:r>
            <a:r>
              <a:rPr lang="en-US" dirty="0" smtClean="0"/>
              <a:t> Fall within SOF?  All construction k’s are assumed to be outside it, as </a:t>
            </a:r>
            <a:r>
              <a:rPr lang="en-US" dirty="0" err="1" smtClean="0"/>
              <a:t>Ktor</a:t>
            </a:r>
            <a:r>
              <a:rPr lang="en-US" dirty="0" smtClean="0"/>
              <a:t> can hire a million people and build it quick.</a:t>
            </a:r>
          </a:p>
          <a:p>
            <a:r>
              <a:rPr lang="en-US" dirty="0"/>
              <a:t>	</a:t>
            </a:r>
            <a:r>
              <a:rPr lang="en-US" dirty="0" smtClean="0"/>
              <a:t>Is there a writing </a:t>
            </a:r>
            <a:r>
              <a:rPr lang="mr-IN" dirty="0" smtClean="0"/>
              <a:t>–</a:t>
            </a:r>
            <a:r>
              <a:rPr lang="en-US" dirty="0" smtClean="0"/>
              <a:t> cobbling together different memos, finding “signed” to mean any mark, etc.</a:t>
            </a:r>
          </a:p>
          <a:p>
            <a:endParaRPr lang="en-US" dirty="0"/>
          </a:p>
          <a:p>
            <a:r>
              <a:rPr lang="en-US" dirty="0" smtClean="0"/>
              <a:t>Restitution available if K not enforceable because of SOF  - 318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03"/>
    </mc:Choice>
    <mc:Fallback xmlns="">
      <p:transition xmlns:p14="http://schemas.microsoft.com/office/powerpoint/2010/main" spd="slow" advTm="1079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McIntosh v. Murphy </a:t>
            </a:r>
            <a:r>
              <a:rPr lang="mr-IN" dirty="0" smtClean="0"/>
              <a:t>–</a:t>
            </a:r>
            <a:r>
              <a:rPr lang="en-US" dirty="0" smtClean="0"/>
              <a:t> Great example of judicial Hostility and Judicial invention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18612"/>
            <a:ext cx="7520940" cy="32618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 does plaintiff claim the contract was for one year?  </a:t>
            </a:r>
          </a:p>
          <a:p>
            <a:r>
              <a:rPr lang="en-US" dirty="0"/>
              <a:t>	</a:t>
            </a:r>
            <a:r>
              <a:rPr lang="en-US" dirty="0" smtClean="0"/>
              <a:t>Employment at will doctrine </a:t>
            </a:r>
            <a:r>
              <a:rPr lang="mr-IN" dirty="0" smtClean="0"/>
              <a:t>–</a:t>
            </a:r>
            <a:r>
              <a:rPr lang="en-US" dirty="0" smtClean="0"/>
              <a:t> a contract of employment of indefinite duration is terminable by either (and there is no breach) for any (non-discriminatory) reason. No need for “cause” to fire employee</a:t>
            </a:r>
          </a:p>
          <a:p>
            <a:r>
              <a:rPr lang="en-US" dirty="0" smtClean="0"/>
              <a:t>If K was formed before the beginning of work and it was for work for a year, it would fall under the SOF and there is no writing signed by the auto dealership indicating employment for a year.</a:t>
            </a:r>
          </a:p>
          <a:p>
            <a:r>
              <a:rPr lang="en-US" dirty="0" smtClean="0"/>
              <a:t>So when was k formed?</a:t>
            </a:r>
          </a:p>
          <a:p>
            <a:r>
              <a:rPr lang="en-US" dirty="0" smtClean="0"/>
              <a:t>On what basis did the trial court decide?</a:t>
            </a:r>
          </a:p>
          <a:p>
            <a:r>
              <a:rPr lang="en-US" dirty="0" smtClean="0"/>
              <a:t>On what basis did the Hawaii Supreme court decide? </a:t>
            </a:r>
          </a:p>
          <a:p>
            <a:r>
              <a:rPr lang="en-US" dirty="0" smtClean="0"/>
              <a:t>What is the argument of the dissent?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535"/>
    </mc:Choice>
    <mc:Fallback xmlns="">
      <p:transition xmlns:p14="http://schemas.microsoft.com/office/powerpoint/2010/main" spd="slow" advTm="3885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172" y="379396"/>
            <a:ext cx="7434964" cy="1105198"/>
          </a:xfrm>
        </p:spPr>
        <p:txBody>
          <a:bodyPr/>
          <a:lstStyle/>
          <a:p>
            <a:r>
              <a:rPr lang="en-US" dirty="0" smtClean="0"/>
              <a:t>Reliance and the SOF </a:t>
            </a:r>
            <a:r>
              <a:rPr lang="mr-IN" dirty="0" smtClean="0"/>
              <a:t>–</a:t>
            </a:r>
            <a:r>
              <a:rPr lang="en-US" dirty="0" smtClean="0"/>
              <a:t> The Doctrine of Part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724" y="1484594"/>
            <a:ext cx="7552176" cy="3195883"/>
          </a:xfrm>
        </p:spPr>
        <p:txBody>
          <a:bodyPr/>
          <a:lstStyle/>
          <a:p>
            <a:r>
              <a:rPr lang="en-US" dirty="0" smtClean="0"/>
              <a:t>Powell and Rodman cases -312-15, </a:t>
            </a:r>
            <a:r>
              <a:rPr lang="en-US" dirty="0" err="1" smtClean="0"/>
              <a:t>Seavey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316   -  Does the performance clearly demonstrate that the owner should have known that the plaintiffs were not occupying the land as mere tenants, but as owner?</a:t>
            </a:r>
          </a:p>
          <a:p>
            <a:r>
              <a:rPr lang="en-US" dirty="0" smtClean="0"/>
              <a:t>Cf.  UCC 2-201 3(a) and (c)  </a:t>
            </a:r>
          </a:p>
          <a:p>
            <a:endParaRPr lang="en-US" dirty="0"/>
          </a:p>
          <a:p>
            <a:r>
              <a:rPr lang="en-US" dirty="0" smtClean="0"/>
              <a:t>R2 139 </a:t>
            </a:r>
            <a:r>
              <a:rPr lang="mr-IN" dirty="0" smtClean="0"/>
              <a:t>–</a:t>
            </a:r>
            <a:r>
              <a:rPr lang="en-US" dirty="0" smtClean="0"/>
              <a:t> Compare 139(1) with 90  - What is the difference?</a:t>
            </a:r>
          </a:p>
          <a:p>
            <a:r>
              <a:rPr lang="en-US" dirty="0" smtClean="0"/>
              <a:t>R2 139 (2) gives a definition of what constitutes “injustice.”  Comment 2 suggests that 139 (2) is the same as the meaning of injustice in 90.  If so, why does the Restatement place it here?  Do you agree that it is a good definition of injustice generally, in contractual duties only, or neither?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85"/>
    </mc:Choice>
    <mc:Fallback xmlns="">
      <p:transition xmlns:p14="http://schemas.microsoft.com/office/powerpoint/2010/main" spd="slow" advTm="2004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93</TotalTime>
  <Words>635</Words>
  <Application>Microsoft Macintosh PowerPoint</Application>
  <PresentationFormat>On-screen Show (4:3)</PresentationFormat>
  <Paragraphs>57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Angles</vt:lpstr>
      <vt:lpstr>Contracts – Syllabus #22</vt:lpstr>
      <vt:lpstr>Defenses Against ContractuAl Obligation</vt:lpstr>
      <vt:lpstr>The Writing Requirement</vt:lpstr>
      <vt:lpstr>The Writing Requirement  -  2 questions</vt:lpstr>
      <vt:lpstr>Does the K fall within the SOF?</vt:lpstr>
      <vt:lpstr>Is there a writing sufficient to satisfy the SOF?</vt:lpstr>
      <vt:lpstr>Judicial Hostility to SOF</vt:lpstr>
      <vt:lpstr>McIntosh v. Murphy – Great example of judicial Hostility and Judicial invention</vt:lpstr>
      <vt:lpstr>Reliance and the SOF – The Doctrine of Part Performance</vt:lpstr>
      <vt:lpstr>Equitable Estoppel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Contracts – Syllabus #22</dc:title>
  <dc:creator>rrosen Rosen</dc:creator>
  <cp:lastModifiedBy>rrosen Rosen</cp:lastModifiedBy>
  <cp:revision>10</cp:revision>
  <dcterms:created xsi:type="dcterms:W3CDTF">2020-03-17T18:55:53Z</dcterms:created>
  <dcterms:modified xsi:type="dcterms:W3CDTF">2020-03-17T20:47:53Z</dcterms:modified>
</cp:coreProperties>
</file>