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4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1191AE-5B74-DC42-8CD2-144458C88D5A}"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191AE-5B74-DC42-8CD2-144458C88D5A}"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191AE-5B74-DC42-8CD2-144458C88D5A}"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1191AE-5B74-DC42-8CD2-144458C88D5A}"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61191AE-5B74-DC42-8CD2-144458C88D5A}" type="datetimeFigureOut">
              <a:rPr lang="en-US" smtClean="0"/>
              <a:t>3/21/20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61191AE-5B74-DC42-8CD2-144458C88D5A}" type="datetimeFigureOut">
              <a:rPr lang="en-US" smtClean="0"/>
              <a:t>3/21/20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6C19B-B1A6-5343-902E-643DF0EC3EBC}"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61191AE-5B74-DC42-8CD2-144458C88D5A}" type="datetimeFigureOut">
              <a:rPr lang="en-US" smtClean="0"/>
              <a:t>3/21/20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1191AE-5B74-DC42-8CD2-144458C88D5A}" type="datetimeFigureOut">
              <a:rPr lang="en-US" smtClean="0"/>
              <a:t>3/21/20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191AE-5B74-DC42-8CD2-144458C88D5A}" type="datetimeFigureOut">
              <a:rPr lang="en-US" smtClean="0"/>
              <a:t>3/21/20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61191AE-5B74-DC42-8CD2-144458C88D5A}" type="datetimeFigureOut">
              <a:rPr lang="en-US" smtClean="0"/>
              <a:t>3/21/20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E76C19B-B1A6-5343-902E-643DF0EC3E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191AE-5B74-DC42-8CD2-144458C88D5A}" type="datetimeFigureOut">
              <a:rPr lang="en-US" smtClean="0"/>
              <a:t>3/21/20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6C19B-B1A6-5343-902E-643DF0EC3E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61191AE-5B74-DC42-8CD2-144458C88D5A}" type="datetimeFigureOut">
              <a:rPr lang="en-US" smtClean="0"/>
              <a:t>3/21/20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E76C19B-B1A6-5343-902E-643DF0EC3EB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Syllabus 26 </a:t>
            </a:r>
            <a:r>
              <a:rPr lang="mr-IN" dirty="0" smtClean="0"/>
              <a:t>–</a:t>
            </a:r>
            <a:r>
              <a:rPr lang="en-US" dirty="0" smtClean="0"/>
              <a:t> mutual mistake and misunderstanding</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89688568"/>
      </p:ext>
    </p:extLst>
  </p:cSld>
  <p:clrMapOvr>
    <a:masterClrMapping/>
  </p:clrMapOvr>
  <mc:AlternateContent xmlns:mc="http://schemas.openxmlformats.org/markup-compatibility/2006">
    <mc:Choice xmlns:p14="http://schemas.microsoft.com/office/powerpoint/2010/main" Requires="p14">
      <p:transition spd="slow" p14:dur="2000" advTm="7116"/>
    </mc:Choice>
    <mc:Fallback>
      <p:transition xmlns:p14="http://schemas.microsoft.com/office/powerpoint/2010/main" spd="slow" advTm="71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mistake  -  R2 § 152</a:t>
            </a:r>
            <a:endParaRPr lang="en-US" dirty="0"/>
          </a:p>
        </p:txBody>
      </p:sp>
      <p:sp>
        <p:nvSpPr>
          <p:cNvPr id="3" name="Content Placeholder 2"/>
          <p:cNvSpPr>
            <a:spLocks noGrp="1"/>
          </p:cNvSpPr>
          <p:nvPr>
            <p:ph idx="1"/>
          </p:nvPr>
        </p:nvSpPr>
        <p:spPr/>
        <p:txBody>
          <a:bodyPr/>
          <a:lstStyle/>
          <a:p>
            <a:r>
              <a:rPr lang="en-US" dirty="0" smtClean="0"/>
              <a:t>If both parties have made a material mistake about a basic assumption </a:t>
            </a:r>
            <a:r>
              <a:rPr lang="mr-IN" dirty="0" smtClean="0"/>
              <a:t>–</a:t>
            </a:r>
            <a:r>
              <a:rPr lang="en-US" dirty="0" smtClean="0"/>
              <a:t> that is, the mistake “upsets the very </a:t>
            </a:r>
            <a:r>
              <a:rPr lang="en-US" dirty="0"/>
              <a:t>b</a:t>
            </a:r>
            <a:r>
              <a:rPr lang="en-US" dirty="0" smtClean="0"/>
              <a:t>asis of the contract” (Comment a) </a:t>
            </a:r>
            <a:r>
              <a:rPr lang="mr-IN" dirty="0" smtClean="0"/>
              <a:t>–</a:t>
            </a:r>
            <a:r>
              <a:rPr lang="en-US" dirty="0" smtClean="0"/>
              <a:t> </a:t>
            </a:r>
            <a:r>
              <a:rPr lang="en-US" b="0" dirty="0" smtClean="0"/>
              <a:t>and</a:t>
            </a:r>
            <a:r>
              <a:rPr lang="en-US" dirty="0" smtClean="0"/>
              <a:t> the party seeking to avoid the contract doesn’t bear the risk of the mistake (§ 154, reviewed in syllabus 26(1)), the contract is voidable.</a:t>
            </a:r>
          </a:p>
          <a:p>
            <a:r>
              <a:rPr lang="en-US" dirty="0" smtClean="0"/>
              <a:t>Compare 152 and 153.  Which is easier to demonstrate?  Which has fewer elements to prove?  </a:t>
            </a:r>
          </a:p>
          <a:p>
            <a:r>
              <a:rPr lang="en-US" dirty="0" smtClean="0"/>
              <a:t>Because both parties are mistaken, the court is instructed to think about reformation and restitution as a way to keep the relationship together.  </a:t>
            </a:r>
            <a:endParaRPr lang="en-US" dirty="0"/>
          </a:p>
          <a:p>
            <a:endParaRPr lang="en-US" dirty="0"/>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9595652"/>
      </p:ext>
    </p:extLst>
  </p:cSld>
  <p:clrMapOvr>
    <a:masterClrMapping/>
  </p:clrMapOvr>
  <mc:AlternateContent xmlns:mc="http://schemas.openxmlformats.org/markup-compatibility/2006">
    <mc:Choice xmlns:p14="http://schemas.microsoft.com/office/powerpoint/2010/main" Requires="p14">
      <p:transition spd="slow" p14:dur="2000" advTm="88789"/>
    </mc:Choice>
    <mc:Fallback>
      <p:transition xmlns:p14="http://schemas.microsoft.com/office/powerpoint/2010/main" spd="slow" advTm="887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Rancher and buyer sell a cow both believe to be barren (unable to bear calves) for the going rate for barren cows.  Cow later is shown to be fertile.  Rancher can void the contract because the ability to bear calves is a basic assumption (goes to the nature of the thing being sold). (cf. illustration 14)</a:t>
            </a:r>
          </a:p>
          <a:p>
            <a:r>
              <a:rPr lang="en-US" dirty="0" smtClean="0"/>
              <a:t>A contracts to sell land both believe to be 100 acres, but it turns out to be 110 acres. Contract not voidable unless it is shown that the 10 acres goes to the very basis of the bargain (illustration 8).  </a:t>
            </a:r>
          </a:p>
          <a:p>
            <a:endParaRPr lang="en-US" dirty="0"/>
          </a:p>
          <a:p>
            <a:r>
              <a:rPr lang="en-US" dirty="0" smtClean="0"/>
              <a:t>N.B. </a:t>
            </a:r>
            <a:r>
              <a:rPr lang="mr-IN" dirty="0" smtClean="0"/>
              <a:t>–</a:t>
            </a:r>
            <a:r>
              <a:rPr lang="en-US" dirty="0" smtClean="0"/>
              <a:t> both relate to facts existing at the time of the making of the contract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9620546"/>
      </p:ext>
    </p:extLst>
  </p:cSld>
  <p:clrMapOvr>
    <a:masterClrMapping/>
  </p:clrMapOvr>
  <mc:AlternateContent xmlns:mc="http://schemas.openxmlformats.org/markup-compatibility/2006">
    <mc:Choice xmlns:p14="http://schemas.microsoft.com/office/powerpoint/2010/main" Requires="p14">
      <p:transition spd="slow" p14:dur="2000" advTm="135006"/>
    </mc:Choice>
    <mc:Fallback>
      <p:transition xmlns:p14="http://schemas.microsoft.com/office/powerpoint/2010/main" spd="slow" advTm="13500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misunderstanding</a:t>
            </a:r>
            <a:endParaRPr lang="en-US" dirty="0"/>
          </a:p>
        </p:txBody>
      </p:sp>
      <p:sp>
        <p:nvSpPr>
          <p:cNvPr id="3" name="Content Placeholder 2"/>
          <p:cNvSpPr>
            <a:spLocks noGrp="1"/>
          </p:cNvSpPr>
          <p:nvPr>
            <p:ph idx="1"/>
          </p:nvPr>
        </p:nvSpPr>
        <p:spPr/>
        <p:txBody>
          <a:bodyPr/>
          <a:lstStyle/>
          <a:p>
            <a:r>
              <a:rPr lang="en-US" dirty="0" smtClean="0"/>
              <a:t>Both parties mean different things.  </a:t>
            </a:r>
          </a:p>
          <a:p>
            <a:r>
              <a:rPr lang="en-US" dirty="0" smtClean="0"/>
              <a:t>(finger 1):   A contract is not formed if one party says “I will buy the car that is in your driveway for $20,000,” and the other party says “I will sell you my Kia for $20,000” and the car in the driveway is the seller’s Mercedes.  This is an offer and a counter-offer.  </a:t>
            </a:r>
          </a:p>
          <a:p>
            <a:r>
              <a:rPr lang="en-US" dirty="0"/>
              <a:t>	</a:t>
            </a:r>
            <a:r>
              <a:rPr lang="en-US" dirty="0" smtClean="0"/>
              <a:t>A contract is formed if the offer is “I will buy your car for $20,000” and the seller accepts the offer, if the seller knows that the offer is for the Mercedes and the </a:t>
            </a:r>
            <a:r>
              <a:rPr lang="en-US" dirty="0" err="1" smtClean="0"/>
              <a:t>offeror</a:t>
            </a:r>
            <a:r>
              <a:rPr lang="en-US" dirty="0" smtClean="0"/>
              <a:t> doesn’t not know that the seller also has another car.  ( R2 § 20).</a:t>
            </a:r>
          </a:p>
          <a:p>
            <a:r>
              <a:rPr lang="en-US" dirty="0" smtClean="0"/>
              <a:t>		-  in this hypo what is the seller justified in understanding?  What is the buyer justified in understanding has been accepted?</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65570567"/>
      </p:ext>
    </p:extLst>
  </p:cSld>
  <p:clrMapOvr>
    <a:masterClrMapping/>
  </p:clrMapOvr>
  <mc:AlternateContent xmlns:mc="http://schemas.openxmlformats.org/markup-compatibility/2006">
    <mc:Choice xmlns:p14="http://schemas.microsoft.com/office/powerpoint/2010/main" Requires="p14">
      <p:transition spd="slow" p14:dur="2000" advTm="65689"/>
    </mc:Choice>
    <mc:Fallback>
      <p:transition xmlns:p14="http://schemas.microsoft.com/office/powerpoint/2010/main" spd="slow" advTm="656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Whose Meaning Prevails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(finger 3):  R2 § 201 incorporates a fault based standard for determining what the parties have agreed to in situations in which the arties assert the contract means different things.</a:t>
            </a:r>
          </a:p>
          <a:p>
            <a:r>
              <a:rPr lang="en-US" dirty="0" smtClean="0"/>
              <a:t>Consider a contract to buy and ship cotton by the ship named “Peerless.”  Unknown to the buyer there are two ships named “Peerless.”   One arrives at the buyer’s destination in October and the other arrives at the buyer’s destination in December.  Buyer is expecting the cotton in October, but is informed by the seller that the buyer’s cotton is on the Peerless that arrives in December.  In late November, the buyer sues the seller for breach of contract. Is there a breach?</a:t>
            </a:r>
          </a:p>
          <a:p>
            <a:r>
              <a:rPr lang="en-US" dirty="0" smtClean="0"/>
              <a:t>To answer that question, the court must determine which ship Peerless was meant in the contract?  In the case, the court decided there was no contract because the parties meant different things, so it was like the car in the driveway and the Kia.  We could also say that the contract is voidable for mutual mistake if the identity of the ship Peerless went to the basis of the bargain.</a:t>
            </a:r>
          </a:p>
          <a:p>
            <a:r>
              <a:rPr lang="en-US" dirty="0" smtClean="0"/>
              <a:t>Or we could apply § 201 and say that the contract is for the October Peerless because the buyer had no reason to know that there were two ships and the seller and shipper had reason to know that fact and to know the buyer wanted the earlier ship.</a:t>
            </a:r>
          </a:p>
          <a:p>
            <a:r>
              <a:rPr lang="en-US" dirty="0" smtClean="0"/>
              <a:t>[What is happening to the price of cotton between October and December?]</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6575723"/>
      </p:ext>
    </p:extLst>
  </p:cSld>
  <p:clrMapOvr>
    <a:masterClrMapping/>
  </p:clrMapOvr>
  <mc:AlternateContent xmlns:mc="http://schemas.openxmlformats.org/markup-compatibility/2006">
    <mc:Choice xmlns:p14="http://schemas.microsoft.com/office/powerpoint/2010/main" Requires="p14">
      <p:transition spd="slow" p14:dur="2000" advTm="154124"/>
    </mc:Choice>
    <mc:Fallback>
      <p:transition xmlns:p14="http://schemas.microsoft.com/office/powerpoint/2010/main" spd="slow" advTm="1541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391" y="194053"/>
            <a:ext cx="7726509" cy="906575"/>
          </a:xfrm>
        </p:spPr>
        <p:txBody>
          <a:bodyPr/>
          <a:lstStyle/>
          <a:p>
            <a:r>
              <a:rPr lang="en-US" dirty="0" smtClean="0"/>
              <a:t>Misunderstanding, mistake and whose meaning prevails</a:t>
            </a:r>
            <a:endParaRPr lang="en-US" dirty="0"/>
          </a:p>
        </p:txBody>
      </p:sp>
      <p:sp>
        <p:nvSpPr>
          <p:cNvPr id="3" name="Content Placeholder 2"/>
          <p:cNvSpPr>
            <a:spLocks noGrp="1"/>
          </p:cNvSpPr>
          <p:nvPr>
            <p:ph idx="1"/>
          </p:nvPr>
        </p:nvSpPr>
        <p:spPr/>
        <p:txBody>
          <a:bodyPr/>
          <a:lstStyle/>
          <a:p>
            <a:r>
              <a:rPr lang="en-US" dirty="0" smtClean="0"/>
              <a:t>Given that we often don’t mean what we say or say what we mean, one can easily imagine these situations arising.  Which one applies?</a:t>
            </a:r>
          </a:p>
          <a:p>
            <a:r>
              <a:rPr lang="en-US" dirty="0" smtClean="0"/>
              <a:t>For what purpose are you attempting to use the gap between meaning and communication?</a:t>
            </a:r>
          </a:p>
          <a:p>
            <a:endParaRPr lang="en-US" dirty="0"/>
          </a:p>
          <a:p>
            <a:r>
              <a:rPr lang="en-US" dirty="0" smtClean="0"/>
              <a:t>To prevent the formation of a contract?  (that’s misunderstanding § 20)</a:t>
            </a:r>
          </a:p>
          <a:p>
            <a:r>
              <a:rPr lang="en-US" dirty="0" smtClean="0"/>
              <a:t>To void a contract?  (that’s mistake, unilateral or mutual)</a:t>
            </a:r>
          </a:p>
          <a:p>
            <a:r>
              <a:rPr lang="en-US" dirty="0" smtClean="0"/>
              <a:t>To enforce the contract according to one interpretation of what has been promised?</a:t>
            </a:r>
          </a:p>
          <a:p>
            <a:r>
              <a:rPr lang="en-US" dirty="0"/>
              <a:t>	</a:t>
            </a:r>
            <a:r>
              <a:rPr lang="en-US" dirty="0" smtClean="0"/>
              <a:t>(that’s whose meaning prevails, §201).</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48513418"/>
      </p:ext>
    </p:extLst>
  </p:cSld>
  <p:clrMapOvr>
    <a:masterClrMapping/>
  </p:clrMapOvr>
  <mc:AlternateContent xmlns:mc="http://schemas.openxmlformats.org/markup-compatibility/2006">
    <mc:Choice xmlns:p14="http://schemas.microsoft.com/office/powerpoint/2010/main" Requires="p14">
      <p:transition spd="slow" p14:dur="2000" advTm="85475"/>
    </mc:Choice>
    <mc:Fallback>
      <p:transition xmlns:p14="http://schemas.microsoft.com/office/powerpoint/2010/main" spd="slow" advTm="8547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122</TotalTime>
  <Words>686</Words>
  <Application>Microsoft Macintosh PowerPoint</Application>
  <PresentationFormat>On-screen Show (4:3)</PresentationFormat>
  <Paragraphs>30</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Angles</vt:lpstr>
      <vt:lpstr>Syllabus 26 – mutual mistake and misunderstanding</vt:lpstr>
      <vt:lpstr>Mutual mistake  -  R2 § 152</vt:lpstr>
      <vt:lpstr>Examples</vt:lpstr>
      <vt:lpstr>misunderstanding</vt:lpstr>
      <vt:lpstr>Whose Meaning Prevails</vt:lpstr>
      <vt:lpstr>Misunderstanding, mistake and whose meaning prevails</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26 – mutual mistake and misunderstanding</dc:title>
  <dc:creator>rrosen Rosen</dc:creator>
  <cp:lastModifiedBy>rrosen Rosen</cp:lastModifiedBy>
  <cp:revision>6</cp:revision>
  <dcterms:created xsi:type="dcterms:W3CDTF">2020-03-21T16:21:04Z</dcterms:created>
  <dcterms:modified xsi:type="dcterms:W3CDTF">2020-03-21T18:23:20Z</dcterms:modified>
</cp:coreProperties>
</file>