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48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E6CB12D-9E07-A444-A843-4A179B265518}"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CB12D-9E07-A444-A843-4A179B265518}"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CB12D-9E07-A444-A843-4A179B265518}"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6CB12D-9E07-A444-A843-4A179B265518}"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3E6CB12D-9E07-A444-A843-4A179B265518}"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6CB12D-9E07-A444-A843-4A179B265518}"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8B3C0-C58D-3346-A923-229D0B117E2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6CB12D-9E07-A444-A843-4A179B265518}" type="datetimeFigureOut">
              <a:rPr lang="en-US" smtClean="0"/>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6CB12D-9E07-A444-A843-4A179B265518}" type="datetimeFigureOut">
              <a:rPr lang="en-US" smtClean="0"/>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CB12D-9E07-A444-A843-4A179B265518}" type="datetimeFigureOut">
              <a:rPr lang="en-US" smtClean="0"/>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3E6CB12D-9E07-A444-A843-4A179B265518}" type="datetimeFigureOut">
              <a:rPr lang="en-US" smtClean="0"/>
              <a:t>3/20/20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E7F8B3C0-C58D-3346-A923-229D0B117E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6CB12D-9E07-A444-A843-4A179B265518}"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8B3C0-C58D-3346-A923-229D0B117E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E6CB12D-9E07-A444-A843-4A179B265518}" type="datetimeFigureOut">
              <a:rPr lang="en-US" smtClean="0"/>
              <a:t>3/20/20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E7F8B3C0-C58D-3346-A923-229D0B117E2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Syllabus #26:  unilateral </a:t>
            </a:r>
            <a:r>
              <a:rPr lang="en-US" dirty="0" err="1" smtClean="0"/>
              <a:t>MIstake</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75736300"/>
      </p:ext>
    </p:extLst>
  </p:cSld>
  <p:clrMapOvr>
    <a:masterClrMapping/>
  </p:clrMapOvr>
  <mc:AlternateContent xmlns:mc="http://schemas.openxmlformats.org/markup-compatibility/2006">
    <mc:Choice xmlns:p14="http://schemas.microsoft.com/office/powerpoint/2010/main" Requires="p14">
      <p:transition spd="slow" p14:dur="2000" advTm="6556"/>
    </mc:Choice>
    <mc:Fallback>
      <p:transition xmlns:p14="http://schemas.microsoft.com/office/powerpoint/2010/main" spd="slow" advTm="65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S.T.S. Transport </a:t>
            </a:r>
            <a:r>
              <a:rPr lang="en-US" cap="none" dirty="0" smtClean="0"/>
              <a:t>v.</a:t>
            </a:r>
            <a:r>
              <a:rPr lang="en-US" dirty="0" smtClean="0"/>
              <a:t> Volvo White</a:t>
            </a:r>
            <a:endParaRPr lang="en-US" dirty="0"/>
          </a:p>
        </p:txBody>
      </p:sp>
      <p:sp>
        <p:nvSpPr>
          <p:cNvPr id="3" name="Content Placeholder 2"/>
          <p:cNvSpPr>
            <a:spLocks noGrp="1"/>
          </p:cNvSpPr>
          <p:nvPr>
            <p:ph idx="1"/>
          </p:nvPr>
        </p:nvSpPr>
        <p:spPr/>
        <p:txBody>
          <a:bodyPr/>
          <a:lstStyle/>
          <a:p>
            <a:r>
              <a:rPr lang="en-US" dirty="0" smtClean="0"/>
              <a:t>This is a scrivener’s error (called “clerical error”) but by a party, not by their lawyer.  </a:t>
            </a:r>
          </a:p>
          <a:p>
            <a:r>
              <a:rPr lang="en-US" dirty="0" smtClean="0"/>
              <a:t>Pay attention to the discussion of mitigation at 85 (a good reason to think in terms of the fingers. )</a:t>
            </a:r>
          </a:p>
          <a:p>
            <a:r>
              <a:rPr lang="en-US" dirty="0" smtClean="0"/>
              <a:t>Pay attention to the discussion of  UCC 1-103 (at 85).</a:t>
            </a:r>
          </a:p>
          <a:p>
            <a:r>
              <a:rPr lang="en-US" dirty="0" smtClean="0"/>
              <a:t>Pay attention to how the judges return to the language of diligence and ask about social benefit not whether the excuse is barred because the mistaken party failed to act in </a:t>
            </a:r>
            <a:r>
              <a:rPr lang="en-US" dirty="0" err="1" smtClean="0"/>
              <a:t>g.f</a:t>
            </a:r>
            <a:r>
              <a:rPr lang="en-US" dirty="0" smtClean="0"/>
              <a:t>. &amp; </a:t>
            </a:r>
            <a:r>
              <a:rPr lang="en-US" dirty="0" err="1" smtClean="0"/>
              <a:t>reas</a:t>
            </a:r>
            <a:r>
              <a:rPr lang="en-US" dirty="0" smtClean="0"/>
              <a:t>. </a:t>
            </a:r>
            <a:r>
              <a:rPr lang="en-US" dirty="0" err="1" smtClean="0"/>
              <a:t>stds</a:t>
            </a:r>
            <a:r>
              <a:rPr lang="en-US" dirty="0" smtClean="0"/>
              <a:t> of fair dealing (85-6)</a:t>
            </a:r>
          </a:p>
          <a:p>
            <a:r>
              <a:rPr lang="en-US" dirty="0" smtClean="0"/>
              <a:t>Is this a mistake about price? Or is it about the skill of Alsip’s manager?</a:t>
            </a:r>
          </a:p>
          <a:p>
            <a:r>
              <a:rPr lang="en-US" dirty="0" smtClean="0"/>
              <a:t>Is this about reliance or the prevention of unjust enrichment?</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05994040"/>
      </p:ext>
    </p:extLst>
  </p:cSld>
  <p:clrMapOvr>
    <a:masterClrMapping/>
  </p:clrMapOvr>
  <mc:AlternateContent xmlns:mc="http://schemas.openxmlformats.org/markup-compatibility/2006">
    <mc:Choice xmlns:p14="http://schemas.microsoft.com/office/powerpoint/2010/main" Requires="p14">
      <p:transition spd="slow" p14:dur="2000" advTm="192968"/>
    </mc:Choice>
    <mc:Fallback>
      <p:transition xmlns:p14="http://schemas.microsoft.com/office/powerpoint/2010/main" spd="slow" advTm="1929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Podcast and CALI</a:t>
            </a:r>
            <a:endParaRPr lang="en-US" dirty="0"/>
          </a:p>
        </p:txBody>
      </p:sp>
      <p:sp>
        <p:nvSpPr>
          <p:cNvPr id="3" name="Content Placeholder 2"/>
          <p:cNvSpPr>
            <a:spLocks noGrp="1"/>
          </p:cNvSpPr>
          <p:nvPr>
            <p:ph idx="1"/>
          </p:nvPr>
        </p:nvSpPr>
        <p:spPr/>
        <p:txBody>
          <a:bodyPr/>
          <a:lstStyle/>
          <a:p>
            <a:r>
              <a:rPr lang="en-US" dirty="0" smtClean="0"/>
              <a:t>I recommend that you try CALI.  I have sent you the UM student password.  If you find that you learn well with CALI, you might try it on other areas of the law.  There are many Contracts law lessons.  There also are various interpretations of Contracts law, and I will be testing you on what has been taught in this class, so don’t treat the lessons as Gospel.  Also don’t worry about getting answers wrong in CALI.  I find that often the problem is that the lesson makes various assumptions about the facts that you (and I) don’t share.  The reasoning often is correct, but the application depends on knowing how the author of the lesson views the world. (And, that is not so different from other forms of teaching).</a:t>
            </a:r>
          </a:p>
          <a:p>
            <a:r>
              <a:rPr lang="en-US" dirty="0" smtClean="0"/>
              <a:t>You can listen to the podcast in CALI.</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38528308"/>
      </p:ext>
    </p:extLst>
  </p:cSld>
  <p:clrMapOvr>
    <a:masterClrMapping/>
  </p:clrMapOvr>
  <mc:AlternateContent xmlns:mc="http://schemas.openxmlformats.org/markup-compatibility/2006">
    <mc:Choice xmlns:p14="http://schemas.microsoft.com/office/powerpoint/2010/main" Requires="p14">
      <p:transition spd="slow" p14:dur="2000" advTm="5346"/>
    </mc:Choice>
    <mc:Fallback>
      <p:transition xmlns:p14="http://schemas.microsoft.com/office/powerpoint/2010/main" spd="slow" advTm="534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Unilateral mistakes</a:t>
            </a:r>
            <a:endParaRPr lang="en-US" dirty="0"/>
          </a:p>
        </p:txBody>
      </p:sp>
      <p:sp>
        <p:nvSpPr>
          <p:cNvPr id="3" name="Content Placeholder 2"/>
          <p:cNvSpPr>
            <a:spLocks noGrp="1"/>
          </p:cNvSpPr>
          <p:nvPr>
            <p:ph idx="1"/>
          </p:nvPr>
        </p:nvSpPr>
        <p:spPr/>
        <p:txBody>
          <a:bodyPr/>
          <a:lstStyle/>
          <a:p>
            <a:r>
              <a:rPr lang="en-US" dirty="0" smtClean="0"/>
              <a:t>It is often difficult to say what you mean.  </a:t>
            </a:r>
          </a:p>
          <a:p>
            <a:r>
              <a:rPr lang="en-US" dirty="0" smtClean="0"/>
              <a:t>But because of the objective interpretation of contractual communications, the receiver is justified in relying on what was said. (Not the subjective meaning of the speaker).</a:t>
            </a:r>
          </a:p>
          <a:p>
            <a:r>
              <a:rPr lang="en-US" dirty="0" smtClean="0"/>
              <a:t>Hence, generally, one cannot void a contract because one didn’t say what one meant to say.   You might say, you speak at your risk.</a:t>
            </a:r>
          </a:p>
          <a:p>
            <a:endParaRPr lang="en-US" dirty="0"/>
          </a:p>
          <a:p>
            <a:r>
              <a:rPr lang="en-US" dirty="0" smtClean="0"/>
              <a:t>Of course, if the receiver of the communication knew what the speaker meant, then the receiver would not be justified in relying on the mere words.  Especially, if the receiver caused the speaker to </a:t>
            </a:r>
            <a:r>
              <a:rPr lang="en-US" dirty="0" err="1" smtClean="0"/>
              <a:t>mis</a:t>
            </a:r>
            <a:r>
              <a:rPr lang="en-US" dirty="0" smtClean="0"/>
              <a:t>-speak.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6079008"/>
      </p:ext>
    </p:extLst>
  </p:cSld>
  <p:clrMapOvr>
    <a:masterClrMapping/>
  </p:clrMapOvr>
  <mc:AlternateContent xmlns:mc="http://schemas.openxmlformats.org/markup-compatibility/2006">
    <mc:Choice xmlns:p14="http://schemas.microsoft.com/office/powerpoint/2010/main" Requires="p14">
      <p:transition spd="slow" p14:dur="2000" advTm="58086"/>
    </mc:Choice>
    <mc:Fallback>
      <p:transition xmlns:p14="http://schemas.microsoft.com/office/powerpoint/2010/main" spd="slow" advTm="580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51" y="176412"/>
            <a:ext cx="7744149" cy="924216"/>
          </a:xfrm>
        </p:spPr>
        <p:txBody>
          <a:bodyPr/>
          <a:lstStyle/>
          <a:p>
            <a:r>
              <a:rPr lang="en-US" dirty="0" smtClean="0"/>
              <a:t>Scrivener’s Error </a:t>
            </a:r>
            <a:r>
              <a:rPr lang="mr-IN" dirty="0" smtClean="0"/>
              <a:t>–</a:t>
            </a:r>
            <a:r>
              <a:rPr lang="en-US" dirty="0" smtClean="0"/>
              <a:t> Blame the Lawyer </a:t>
            </a:r>
            <a:r>
              <a:rPr lang="mr-IN" dirty="0" smtClean="0"/>
              <a:t>–</a:t>
            </a:r>
            <a:r>
              <a:rPr lang="en-US" dirty="0" smtClean="0"/>
              <a:t> reform the contract</a:t>
            </a:r>
            <a:endParaRPr lang="en-US" dirty="0"/>
          </a:p>
        </p:txBody>
      </p:sp>
      <p:sp>
        <p:nvSpPr>
          <p:cNvPr id="3" name="Content Placeholder 2"/>
          <p:cNvSpPr>
            <a:spLocks noGrp="1"/>
          </p:cNvSpPr>
          <p:nvPr>
            <p:ph idx="1"/>
          </p:nvPr>
        </p:nvSpPr>
        <p:spPr>
          <a:xfrm>
            <a:off x="822960" y="1234881"/>
            <a:ext cx="7520940" cy="3445596"/>
          </a:xfrm>
        </p:spPr>
        <p:txBody>
          <a:bodyPr>
            <a:normAutofit lnSpcReduction="10000"/>
          </a:bodyPr>
          <a:lstStyle/>
          <a:p>
            <a:r>
              <a:rPr lang="en-US" dirty="0" smtClean="0"/>
              <a:t>The first exception to the core rule of enforcing contracts despite a unilateral mistake is when there is a scrivener’s error.  Scrivener is an old-fashioned term for  secretary (See Herman Melville, Bartleby, the Scrivener).</a:t>
            </a:r>
          </a:p>
          <a:p>
            <a:r>
              <a:rPr lang="en-US" dirty="0" smtClean="0"/>
              <a:t>The scrivener was employed by a lawyer and it was the lawyer’s mistake either in incorrectly communicating the client’s meaning to the scrivener or in not carefully reviewing the scrivener’s work.</a:t>
            </a:r>
          </a:p>
          <a:p>
            <a:endParaRPr lang="en-US" dirty="0"/>
          </a:p>
          <a:p>
            <a:r>
              <a:rPr lang="en-US" dirty="0" smtClean="0"/>
              <a:t>In such situations, perhaps to save the lawyer from a malpractice action,  courts were willing to “reform” the writing (i.e., re-write it) so that it says what the client meant.</a:t>
            </a:r>
          </a:p>
          <a:p>
            <a:endParaRPr lang="en-US" dirty="0"/>
          </a:p>
          <a:p>
            <a:r>
              <a:rPr lang="en-US" i="1" dirty="0" smtClean="0"/>
              <a:t>Miller </a:t>
            </a:r>
            <a:r>
              <a:rPr lang="en-US" dirty="0" smtClean="0"/>
              <a:t>and </a:t>
            </a:r>
            <a:r>
              <a:rPr lang="en-US" i="1" dirty="0" smtClean="0"/>
              <a:t>Willett </a:t>
            </a:r>
            <a:r>
              <a:rPr lang="en-US" dirty="0" smtClean="0"/>
              <a:t>(handout 71-75) can be summarized by this rule. </a:t>
            </a:r>
          </a:p>
          <a:p>
            <a:r>
              <a:rPr lang="en-US" dirty="0" smtClean="0"/>
              <a:t> </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13479164"/>
      </p:ext>
    </p:extLst>
  </p:cSld>
  <p:clrMapOvr>
    <a:masterClrMapping/>
  </p:clrMapOvr>
  <mc:AlternateContent xmlns:mc="http://schemas.openxmlformats.org/markup-compatibility/2006">
    <mc:Choice xmlns:p14="http://schemas.microsoft.com/office/powerpoint/2010/main" Requires="p14">
      <p:transition spd="slow" p14:dur="2000" advTm="96522"/>
    </mc:Choice>
    <mc:Fallback>
      <p:transition xmlns:p14="http://schemas.microsoft.com/office/powerpoint/2010/main" spd="slow" advTm="965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94053"/>
            <a:ext cx="7520940" cy="720347"/>
          </a:xfrm>
        </p:spPr>
        <p:txBody>
          <a:bodyPr/>
          <a:lstStyle/>
          <a:p>
            <a:r>
              <a:rPr lang="en-US" dirty="0" smtClean="0"/>
              <a:t>Unilateral mistake </a:t>
            </a:r>
            <a:r>
              <a:rPr lang="mr-IN" dirty="0" smtClean="0"/>
              <a:t>–</a:t>
            </a:r>
            <a:r>
              <a:rPr lang="en-US" dirty="0" smtClean="0"/>
              <a:t> ignore the mailbox rule</a:t>
            </a:r>
            <a:endParaRPr lang="en-US" dirty="0"/>
          </a:p>
        </p:txBody>
      </p:sp>
      <p:sp>
        <p:nvSpPr>
          <p:cNvPr id="3" name="Content Placeholder 2"/>
          <p:cNvSpPr>
            <a:spLocks noGrp="1"/>
          </p:cNvSpPr>
          <p:nvPr>
            <p:ph idx="1"/>
          </p:nvPr>
        </p:nvSpPr>
        <p:spPr/>
        <p:txBody>
          <a:bodyPr/>
          <a:lstStyle/>
          <a:p>
            <a:r>
              <a:rPr lang="en-US" dirty="0" smtClean="0"/>
              <a:t>Sharp’s example (handout 78-79) presents such a case.  </a:t>
            </a:r>
          </a:p>
          <a:p>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64017271"/>
      </p:ext>
    </p:extLst>
  </p:cSld>
  <p:clrMapOvr>
    <a:masterClrMapping/>
  </p:clrMapOvr>
  <mc:AlternateContent xmlns:mc="http://schemas.openxmlformats.org/markup-compatibility/2006">
    <mc:Choice xmlns:p14="http://schemas.microsoft.com/office/powerpoint/2010/main" Requires="p14">
      <p:transition spd="slow" p14:dur="2000" advTm="39015"/>
    </mc:Choice>
    <mc:Fallback>
      <p:transition xmlns:p14="http://schemas.microsoft.com/office/powerpoint/2010/main" spd="slow" advTm="390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76412"/>
            <a:ext cx="7520940" cy="924216"/>
          </a:xfrm>
        </p:spPr>
        <p:txBody>
          <a:bodyPr/>
          <a:lstStyle/>
          <a:p>
            <a:r>
              <a:rPr lang="en-US" dirty="0" smtClean="0"/>
              <a:t>Extend duty of good faith to negotiations </a:t>
            </a:r>
            <a:r>
              <a:rPr lang="mr-IN" dirty="0" smtClean="0"/>
              <a:t>–</a:t>
            </a:r>
            <a:r>
              <a:rPr lang="en-US" dirty="0" smtClean="0"/>
              <a:t> culpa in </a:t>
            </a:r>
            <a:r>
              <a:rPr lang="en-US" dirty="0" err="1" smtClean="0"/>
              <a:t>Contrahendo</a:t>
            </a:r>
            <a:endParaRPr lang="en-US" dirty="0"/>
          </a:p>
        </p:txBody>
      </p:sp>
      <p:sp>
        <p:nvSpPr>
          <p:cNvPr id="3" name="Content Placeholder 2"/>
          <p:cNvSpPr>
            <a:spLocks noGrp="1"/>
          </p:cNvSpPr>
          <p:nvPr>
            <p:ph idx="1"/>
          </p:nvPr>
        </p:nvSpPr>
        <p:spPr/>
        <p:txBody>
          <a:bodyPr/>
          <a:lstStyle/>
          <a:p>
            <a:r>
              <a:rPr lang="en-US" dirty="0" smtClean="0"/>
              <a:t>As we have seen, the duty of good faith begins once a contract has been formed,  It extends to the performance and enforcement of the contract.  </a:t>
            </a:r>
          </a:p>
          <a:p>
            <a:r>
              <a:rPr lang="en-US" dirty="0" smtClean="0"/>
              <a:t>Prior to formation of contract, in negotiations, one can play hardball. In the inducement to the contract, there are only the defenses of </a:t>
            </a:r>
            <a:r>
              <a:rPr lang="en-US" dirty="0"/>
              <a:t>F</a:t>
            </a:r>
            <a:r>
              <a:rPr lang="en-US" dirty="0" smtClean="0"/>
              <a:t>inger Two, and mistake by one party was not enough to void the contract.</a:t>
            </a:r>
          </a:p>
          <a:p>
            <a:r>
              <a:rPr lang="en-US" dirty="0" smtClean="0"/>
              <a:t>The civil law doctrine of </a:t>
            </a:r>
            <a:r>
              <a:rPr lang="en-US" i="1" dirty="0" smtClean="0"/>
              <a:t>Culpa in </a:t>
            </a:r>
            <a:r>
              <a:rPr lang="en-US" i="1" dirty="0" err="1" smtClean="0"/>
              <a:t>contrahendo</a:t>
            </a:r>
            <a:r>
              <a:rPr lang="en-US" i="1" dirty="0" smtClean="0"/>
              <a:t>  </a:t>
            </a:r>
            <a:r>
              <a:rPr lang="en-US" dirty="0" smtClean="0"/>
              <a:t>can be summarized as requiring negotiating parties to act in good faith and observe reasonable commercial standards of fair dealing, which include not taking advantage of one party’s failure to understand that what is being said (or written) is not what they think is meant by the words. </a:t>
            </a:r>
            <a:r>
              <a:rPr lang="en-US" i="1" dirty="0" smtClean="0"/>
              <a:t> </a:t>
            </a:r>
            <a:endParaRPr lang="en-US" i="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50016847"/>
      </p:ext>
    </p:extLst>
  </p:cSld>
  <p:clrMapOvr>
    <a:masterClrMapping/>
  </p:clrMapOvr>
  <mc:AlternateContent xmlns:mc="http://schemas.openxmlformats.org/markup-compatibility/2006">
    <mc:Choice xmlns:p14="http://schemas.microsoft.com/office/powerpoint/2010/main" Requires="p14">
      <p:transition spd="slow" p14:dur="2000" advTm="73929"/>
    </mc:Choice>
    <mc:Fallback>
      <p:transition xmlns:p14="http://schemas.microsoft.com/office/powerpoint/2010/main" spd="slow" advTm="7392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074" y="365760"/>
            <a:ext cx="8519994" cy="548640"/>
          </a:xfrm>
        </p:spPr>
        <p:txBody>
          <a:bodyPr/>
          <a:lstStyle/>
          <a:p>
            <a:r>
              <a:rPr lang="en-US" dirty="0" smtClean="0"/>
              <a:t>Provide relief in exceptional cases (r2 § 153)</a:t>
            </a:r>
            <a:endParaRPr lang="en-US" dirty="0"/>
          </a:p>
        </p:txBody>
      </p:sp>
      <p:sp>
        <p:nvSpPr>
          <p:cNvPr id="3" name="Content Placeholder 2"/>
          <p:cNvSpPr>
            <a:spLocks noGrp="1"/>
          </p:cNvSpPr>
          <p:nvPr>
            <p:ph idx="1"/>
          </p:nvPr>
        </p:nvSpPr>
        <p:spPr/>
        <p:txBody>
          <a:bodyPr>
            <a:normAutofit fontScale="92500" lnSpcReduction="2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cap="all" dirty="0" smtClean="0">
                <a:ln/>
                <a:solidFill>
                  <a:schemeClr val="accent1"/>
                </a:solidFill>
                <a:effectLst/>
              </a:rPr>
              <a:t>This is the Restatement’s approach.  A unilateral mistake can allow the mistaken party to avoid the contract when the effect of the mistake is “material” (the party induced the party to enter into the contract) and enforcing the contract is  “unconscionable” or “the other part had reason to know of the mistake or his fault caused the mistake.”   </a:t>
            </a:r>
          </a:p>
          <a:p>
            <a:r>
              <a:rPr lang="en-US" cap="all" dirty="0" smtClean="0">
                <a:ln/>
                <a:solidFill>
                  <a:schemeClr val="accent1"/>
                </a:solidFill>
                <a:effectLst/>
              </a:rPr>
              <a:t>Unconscionable is the topic of syllabus #27, and the comment says the same standard applies (would cause surprise and undue hardship).</a:t>
            </a:r>
          </a:p>
          <a:p>
            <a:r>
              <a:rPr lang="en-US" cap="all" dirty="0" smtClean="0">
                <a:ln/>
                <a:solidFill>
                  <a:schemeClr val="accent1"/>
                </a:solidFill>
                <a:effectLst/>
              </a:rPr>
              <a:t>The second exception we have already seen does not subvert the objective theory of contract.</a:t>
            </a:r>
          </a:p>
          <a:p>
            <a:endParaRPr lang="en-US"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r>
              <a:rPr lang="en-US" sz="32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BUT,  to get relief the mistaken party must not bear the risk of the mistake</a:t>
            </a:r>
            <a:endParaRPr lang="en-US" sz="32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83371884"/>
      </p:ext>
    </p:extLst>
  </p:cSld>
  <p:clrMapOvr>
    <a:masterClrMapping/>
  </p:clrMapOvr>
  <mc:AlternateContent xmlns:mc="http://schemas.openxmlformats.org/markup-compatibility/2006">
    <mc:Choice xmlns:p14="http://schemas.microsoft.com/office/powerpoint/2010/main" Requires="p14">
      <p:transition spd="slow" p14:dur="2000" advTm="54938"/>
    </mc:Choice>
    <mc:Fallback>
      <p:transition xmlns:p14="http://schemas.microsoft.com/office/powerpoint/2010/main" spd="slow" advTm="549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11" y="211694"/>
            <a:ext cx="7761789" cy="888934"/>
          </a:xfrm>
        </p:spPr>
        <p:txBody>
          <a:bodyPr/>
          <a:lstStyle/>
          <a:p>
            <a:r>
              <a:rPr lang="en-US" dirty="0" smtClean="0"/>
              <a:t>When a party bears the risk of the mistake  R2 § 154 - 1</a:t>
            </a:r>
            <a:endParaRPr lang="en-US" dirty="0"/>
          </a:p>
        </p:txBody>
      </p:sp>
      <p:sp>
        <p:nvSpPr>
          <p:cNvPr id="3" name="Content Placeholder 2"/>
          <p:cNvSpPr>
            <a:spLocks noGrp="1"/>
          </p:cNvSpPr>
          <p:nvPr>
            <p:ph idx="1"/>
          </p:nvPr>
        </p:nvSpPr>
        <p:spPr/>
        <p:txBody>
          <a:bodyPr/>
          <a:lstStyle/>
          <a:p>
            <a:r>
              <a:rPr lang="en-US" dirty="0" smtClean="0"/>
              <a:t> Remember the discussion in the Wisconsin cases that to obtain relief the mistaken party must demonstrate that through the exercise of ordinary diligence  they would not have discovered the mistake.  (e.g. at 73)</a:t>
            </a:r>
          </a:p>
          <a:p>
            <a:r>
              <a:rPr lang="en-US" dirty="0" smtClean="0"/>
              <a:t>The Restatement’s approach generalizes that idea. (And also limits it to situations where the non-diligence is a failure to act in </a:t>
            </a:r>
            <a:r>
              <a:rPr lang="en-US" dirty="0" err="1" smtClean="0"/>
              <a:t>g.f</a:t>
            </a:r>
            <a:r>
              <a:rPr lang="en-US" dirty="0" smtClean="0"/>
              <a:t>. &amp; </a:t>
            </a:r>
            <a:r>
              <a:rPr lang="en-US" dirty="0" err="1" smtClean="0"/>
              <a:t>reas</a:t>
            </a:r>
            <a:r>
              <a:rPr lang="en-US" dirty="0" smtClean="0"/>
              <a:t>. </a:t>
            </a:r>
            <a:r>
              <a:rPr lang="en-US" dirty="0" err="1" smtClean="0"/>
              <a:t>stds</a:t>
            </a:r>
            <a:r>
              <a:rPr lang="en-US" dirty="0" smtClean="0"/>
              <a:t>. Of </a:t>
            </a:r>
            <a:r>
              <a:rPr lang="en-US" dirty="0" err="1" smtClean="0"/>
              <a:t>f.d</a:t>
            </a:r>
            <a:r>
              <a:rPr lang="en-US" dirty="0" smtClean="0"/>
              <a:t>. - § 157)</a:t>
            </a:r>
          </a:p>
          <a:p>
            <a:r>
              <a:rPr lang="en-US" dirty="0" smtClean="0"/>
              <a:t>(a) We learnt early on that contracts are a way to allocate risk.  Ina fixed price contract, the buyers (of apples, e.g.) assume the risk that, at the date that performance is due, the price of apples is lower than the contract price (and they could buy the apples from someone else cheaper than the contract price).  On the other hand,  seller assumes the risk that the market price then is higher than the contract price.  In a lease contract, the risk that the apartment may be burgled may also be allocated, even if the tenant believes that the non-negligent landlord is responsible.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63991854"/>
      </p:ext>
    </p:extLst>
  </p:cSld>
  <p:clrMapOvr>
    <a:masterClrMapping/>
  </p:clrMapOvr>
  <mc:AlternateContent xmlns:mc="http://schemas.openxmlformats.org/markup-compatibility/2006">
    <mc:Choice xmlns:p14="http://schemas.microsoft.com/office/powerpoint/2010/main" Requires="p14">
      <p:transition spd="slow" p14:dur="2000" advTm="142850"/>
    </mc:Choice>
    <mc:Fallback>
      <p:transition xmlns:p14="http://schemas.microsoft.com/office/powerpoint/2010/main" spd="slow" advTm="14285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02" y="91439"/>
            <a:ext cx="7520940" cy="843541"/>
          </a:xfrm>
        </p:spPr>
        <p:txBody>
          <a:bodyPr/>
          <a:lstStyle/>
          <a:p>
            <a:r>
              <a:rPr lang="en-US" dirty="0"/>
              <a:t>When a party bears the risk of the mistake  R2 § </a:t>
            </a:r>
            <a:r>
              <a:rPr lang="en-US" dirty="0" smtClean="0"/>
              <a:t>154 - 2</a:t>
            </a:r>
            <a:endParaRPr lang="en-US" dirty="0"/>
          </a:p>
        </p:txBody>
      </p:sp>
      <p:sp>
        <p:nvSpPr>
          <p:cNvPr id="3" name="Content Placeholder 2"/>
          <p:cNvSpPr>
            <a:spLocks noGrp="1"/>
          </p:cNvSpPr>
          <p:nvPr>
            <p:ph idx="1"/>
          </p:nvPr>
        </p:nvSpPr>
        <p:spPr/>
        <p:txBody>
          <a:bodyPr/>
          <a:lstStyle/>
          <a:p>
            <a:r>
              <a:rPr lang="en-US" dirty="0" smtClean="0"/>
              <a:t>(b) When the mistaken party is </a:t>
            </a:r>
            <a:r>
              <a:rPr lang="en-US" u="sng" dirty="0" smtClean="0"/>
              <a:t>consciously ignorant </a:t>
            </a:r>
            <a:r>
              <a:rPr lang="en-US" dirty="0" smtClean="0"/>
              <a:t>of the fact that they may be mistaken they bear the risk of mistake and cannot void the contract</a:t>
            </a:r>
          </a:p>
          <a:p>
            <a:r>
              <a:rPr lang="en-US" dirty="0"/>
              <a:t>	</a:t>
            </a:r>
            <a:r>
              <a:rPr lang="en-US" dirty="0" smtClean="0"/>
              <a:t>	-  The effect is to make it important for the party seeking to void the contract to correctly state the mistake, so it is not only they knew they were ignorant about.</a:t>
            </a:r>
          </a:p>
          <a:p>
            <a:r>
              <a:rPr lang="en-US" dirty="0"/>
              <a:t>	</a:t>
            </a:r>
            <a:r>
              <a:rPr lang="en-US" dirty="0" smtClean="0"/>
              <a:t>	- the value of the contract is never a reason to avoid a contract.  Statements such as “I thought it was worth much less than it turned out to be worth” will mean that the speaker bears the risk of the mistake.</a:t>
            </a:r>
          </a:p>
          <a:p>
            <a:endParaRPr lang="en-US" dirty="0"/>
          </a:p>
          <a:p>
            <a:r>
              <a:rPr lang="en-US" dirty="0" smtClean="0"/>
              <a:t>(c( where a court allocates the risk </a:t>
            </a:r>
            <a:r>
              <a:rPr lang="mr-IN" dirty="0" smtClean="0"/>
              <a:t>–</a:t>
            </a:r>
            <a:r>
              <a:rPr lang="en-US" dirty="0" smtClean="0"/>
              <a:t> ignore this subsection.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66097792"/>
      </p:ext>
    </p:extLst>
  </p:cSld>
  <p:clrMapOvr>
    <a:masterClrMapping/>
  </p:clrMapOvr>
  <mc:AlternateContent xmlns:mc="http://schemas.openxmlformats.org/markup-compatibility/2006">
    <mc:Choice xmlns:p14="http://schemas.microsoft.com/office/powerpoint/2010/main" Requires="p14">
      <p:transition spd="slow" p14:dur="2000" advTm="219473"/>
    </mc:Choice>
    <mc:Fallback>
      <p:transition xmlns:p14="http://schemas.microsoft.com/office/powerpoint/2010/main" spd="slow" advTm="21947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1373</TotalTime>
  <Words>1117</Words>
  <Application>Microsoft Macintosh PowerPoint</Application>
  <PresentationFormat>On-screen Show (4:3)</PresentationFormat>
  <Paragraphs>47</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Angles</vt:lpstr>
      <vt:lpstr>Syllabus #26:  unilateral MIstake</vt:lpstr>
      <vt:lpstr>Podcast and CALI</vt:lpstr>
      <vt:lpstr>Unilateral mistakes</vt:lpstr>
      <vt:lpstr>Scrivener’s Error – Blame the Lawyer – reform the contract</vt:lpstr>
      <vt:lpstr>Unilateral mistake – ignore the mailbox rule</vt:lpstr>
      <vt:lpstr>Extend duty of good faith to negotiations – culpa in Contrahendo</vt:lpstr>
      <vt:lpstr>Provide relief in exceptional cases (r2 § 153)</vt:lpstr>
      <vt:lpstr>When a party bears the risk of the mistake  R2 § 154 - 1</vt:lpstr>
      <vt:lpstr>When a party bears the risk of the mistake  R2 § 154 - 2</vt:lpstr>
      <vt:lpstr>S.T.S. Transport v. Volvo White</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rrosen Rosen</dc:creator>
  <cp:lastModifiedBy>rrosen Rosen</cp:lastModifiedBy>
  <cp:revision>14</cp:revision>
  <dcterms:created xsi:type="dcterms:W3CDTF">2020-03-20T19:29:23Z</dcterms:created>
  <dcterms:modified xsi:type="dcterms:W3CDTF">2020-03-21T18:23:03Z</dcterms:modified>
</cp:coreProperties>
</file>