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wav" ContentType="audio/wav"/>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 id="260" r:id="rId6"/>
    <p:sldId id="261" r:id="rId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6" d="100"/>
          <a:sy n="86" d="100"/>
        </p:scale>
        <p:origin x="-4472"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printerSettings" Target="printerSettings/printerSettings1.bin"/><Relationship Id="rId9" Type="http://schemas.openxmlformats.org/officeDocument/2006/relationships/presProps" Target="presProps.xml"/><Relationship Id="rId1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CD6DB79-890E-984D-A886-9B2437D13C79}" type="datetimeFigureOut">
              <a:rPr lang="en-US" smtClean="0"/>
              <a:t>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753144-1B0E-1D40-97D4-3FF23D2BAD4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D6DB79-890E-984D-A886-9B2437D13C79}" type="datetimeFigureOut">
              <a:rPr lang="en-US" smtClean="0"/>
              <a:t>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753144-1B0E-1D40-97D4-3FF23D2BAD4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D6DB79-890E-984D-A886-9B2437D13C79}" type="datetimeFigureOut">
              <a:rPr lang="en-US" smtClean="0"/>
              <a:t>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753144-1B0E-1D40-97D4-3FF23D2BAD4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D6DB79-890E-984D-A886-9B2437D13C79}" type="datetimeFigureOut">
              <a:rPr lang="en-US" smtClean="0"/>
              <a:t>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753144-1B0E-1D40-97D4-3FF23D2BAD4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BCD6DB79-890E-984D-A886-9B2437D13C79}" type="datetimeFigureOut">
              <a:rPr lang="en-US" smtClean="0"/>
              <a:t>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753144-1B0E-1D40-97D4-3FF23D2BAD4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CD6DB79-890E-984D-A886-9B2437D13C79}" type="datetimeFigureOut">
              <a:rPr lang="en-US" smtClean="0"/>
              <a:t>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753144-1B0E-1D40-97D4-3FF23D2BAD4E}"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CD6DB79-890E-984D-A886-9B2437D13C79}" type="datetimeFigureOut">
              <a:rPr lang="en-US" smtClean="0"/>
              <a:t>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753144-1B0E-1D40-97D4-3FF23D2BAD4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CD6DB79-890E-984D-A886-9B2437D13C79}" type="datetimeFigureOut">
              <a:rPr lang="en-US" smtClean="0"/>
              <a:t>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753144-1B0E-1D40-97D4-3FF23D2BAD4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D6DB79-890E-984D-A886-9B2437D13C79}" type="datetimeFigureOut">
              <a:rPr lang="en-US" smtClean="0"/>
              <a:t>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753144-1B0E-1D40-97D4-3FF23D2BAD4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BCD6DB79-890E-984D-A886-9B2437D13C79}" type="datetimeFigureOut">
              <a:rPr lang="en-US" smtClean="0"/>
              <a:t>3/20/20</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BD753144-1B0E-1D40-97D4-3FF23D2BAD4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Drag picture to placeholder or click icon to add</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D6DB79-890E-984D-A886-9B2437D13C79}" type="datetimeFigureOut">
              <a:rPr lang="en-US" smtClean="0"/>
              <a:t>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753144-1B0E-1D40-97D4-3FF23D2BAD4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BCD6DB79-890E-984D-A886-9B2437D13C79}" type="datetimeFigureOut">
              <a:rPr lang="en-US" smtClean="0"/>
              <a:t>3/20/20</a:t>
            </a:fld>
            <a:endParaRPr lang="en-U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BD753144-1B0E-1D40-97D4-3FF23D2BAD4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3.png"/><Relationship Id="rId1" Type="http://schemas.microsoft.com/office/2007/relationships/media" Target="../media/media1.wav"/><Relationship Id="rId2" Type="http://schemas.openxmlformats.org/officeDocument/2006/relationships/audio" Target="../media/media1.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3.png"/><Relationship Id="rId1" Type="http://schemas.microsoft.com/office/2007/relationships/media" Target="../media/media2.wav"/><Relationship Id="rId2" Type="http://schemas.openxmlformats.org/officeDocument/2006/relationships/audio" Target="../media/media2.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3.wav"/><Relationship Id="rId2"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Syllabus § 25: Active Misrepresentation</a:t>
            </a:r>
            <a:endParaRPr lang="en-US" dirty="0"/>
          </a:p>
        </p:txBody>
      </p:sp>
      <p:sp>
        <p:nvSpPr>
          <p:cNvPr id="3" name="Subtitle 2"/>
          <p:cNvSpPr>
            <a:spLocks noGrp="1"/>
          </p:cNvSpPr>
          <p:nvPr>
            <p:ph type="subTitle" idx="1"/>
          </p:nvPr>
        </p:nvSpPr>
        <p:spPr/>
        <p:txBody>
          <a:bodyPr/>
          <a:lstStyle/>
          <a:p>
            <a:endParaRPr lang="en-US"/>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860991958"/>
      </p:ext>
    </p:extLst>
  </p:cSld>
  <p:clrMapOvr>
    <a:masterClrMapping/>
  </p:clrMapOvr>
  <mc:AlternateContent xmlns:mc="http://schemas.openxmlformats.org/markup-compatibility/2006">
    <mc:Choice xmlns:p14="http://schemas.microsoft.com/office/powerpoint/2010/main" Requires="p14">
      <p:transition spd="slow" p14:dur="2000" advTm="12933"/>
    </mc:Choice>
    <mc:Fallback>
      <p:transition xmlns:p14="http://schemas.microsoft.com/office/powerpoint/2010/main" spd="slow" advTm="1293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US" dirty="0" smtClean="0"/>
              <a:t>Core:  Caveat Emptor (Buyer Beware) +  Tort Relief</a:t>
            </a:r>
            <a:endParaRPr lang="en-US" dirty="0"/>
          </a:p>
        </p:txBody>
      </p:sp>
      <p:sp>
        <p:nvSpPr>
          <p:cNvPr id="3" name="Content Placeholder 2"/>
          <p:cNvSpPr>
            <a:spLocks noGrp="1"/>
          </p:cNvSpPr>
          <p:nvPr>
            <p:ph sz="half" idx="2"/>
          </p:nvPr>
        </p:nvSpPr>
        <p:spPr/>
        <p:txBody>
          <a:bodyPr/>
          <a:lstStyle/>
          <a:p>
            <a:r>
              <a:rPr lang="en-US" dirty="0" smtClean="0"/>
              <a:t>Periphery:  Protect Party’s Expectations generated by other party’s manifestations</a:t>
            </a:r>
            <a:endParaRPr lang="en-US" dirty="0"/>
          </a:p>
        </p:txBody>
      </p:sp>
      <p:sp>
        <p:nvSpPr>
          <p:cNvPr id="4" name="Title 3"/>
          <p:cNvSpPr>
            <a:spLocks noGrp="1"/>
          </p:cNvSpPr>
          <p:nvPr>
            <p:ph type="title"/>
          </p:nvPr>
        </p:nvSpPr>
        <p:spPr/>
        <p:txBody>
          <a:bodyPr/>
          <a:lstStyle/>
          <a:p>
            <a:r>
              <a:rPr lang="en-US" dirty="0" smtClean="0"/>
              <a:t>Misrepresentation</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42617797"/>
      </p:ext>
    </p:extLst>
  </p:cSld>
  <p:clrMapOvr>
    <a:masterClrMapping/>
  </p:clrMapOvr>
  <mc:AlternateContent xmlns:mc="http://schemas.openxmlformats.org/markup-compatibility/2006">
    <mc:Choice xmlns:p14="http://schemas.microsoft.com/office/powerpoint/2010/main" Requires="p14">
      <p:transition spd="slow" p14:dur="2000" advTm="28352"/>
    </mc:Choice>
    <mc:Fallback>
      <p:transition xmlns:p14="http://schemas.microsoft.com/office/powerpoint/2010/main" spd="slow" advTm="2835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Restatement’s Approach</a:t>
            </a:r>
            <a:endParaRPr lang="en-US" dirty="0"/>
          </a:p>
        </p:txBody>
      </p:sp>
      <p:sp>
        <p:nvSpPr>
          <p:cNvPr id="3" name="Content Placeholder 2"/>
          <p:cNvSpPr>
            <a:spLocks noGrp="1"/>
          </p:cNvSpPr>
          <p:nvPr>
            <p:ph idx="1"/>
          </p:nvPr>
        </p:nvSpPr>
        <p:spPr/>
        <p:txBody>
          <a:bodyPr/>
          <a:lstStyle/>
          <a:p>
            <a:pPr>
              <a:buAutoNum type="arabicParenBoth"/>
            </a:pPr>
            <a:r>
              <a:rPr lang="en-US" dirty="0" smtClean="0"/>
              <a:t>An assertion not in accord with the facts or a concealment (reasonably intended) of a fact (§§ 150, 160) made before contract is formed (in the inducement to the contract)</a:t>
            </a:r>
          </a:p>
          <a:p>
            <a:pPr>
              <a:buAutoNum type="arabicParenBoth"/>
            </a:pPr>
            <a:r>
              <a:rPr lang="en-US" dirty="0" smtClean="0"/>
              <a:t>Material because it would likely induce a reasonable person to agree (§162(2))</a:t>
            </a:r>
          </a:p>
          <a:p>
            <a:pPr>
              <a:buAutoNum type="arabicParenBoth"/>
            </a:pPr>
            <a:r>
              <a:rPr lang="en-US" dirty="0" smtClean="0"/>
              <a:t>On which the recipient is justified in relying.</a:t>
            </a:r>
          </a:p>
          <a:p>
            <a:pPr>
              <a:buAutoNum type="arabicParenBoth"/>
            </a:pPr>
            <a:endParaRPr lang="en-US" dirty="0"/>
          </a:p>
          <a:p>
            <a:pPr marL="0" indent="0"/>
            <a:r>
              <a:rPr lang="en-US" dirty="0" smtClean="0"/>
              <a:t>If the misrepresentation is (broadly) intentional, it is fraudulent </a:t>
            </a:r>
            <a:r>
              <a:rPr lang="mr-IN" dirty="0" smtClean="0"/>
              <a:t>–</a:t>
            </a:r>
            <a:r>
              <a:rPr lang="en-US" dirty="0" smtClean="0"/>
              <a:t> yielding tort liability. </a:t>
            </a:r>
          </a:p>
          <a:p>
            <a:pPr marL="0" indent="0"/>
            <a:r>
              <a:rPr lang="en-US" dirty="0" smtClean="0"/>
              <a:t>For contracts, the misrepresentation may be innocent, but because it creates justified expectations, it  can be a reason to not enforce a contract (Finger 2) or to find a breach when the expectations are not realized (Finger 3 leading to Finger 5).</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743698186"/>
      </p:ext>
    </p:extLst>
  </p:cSld>
  <p:clrMapOvr>
    <a:masterClrMapping/>
  </p:clrMapOvr>
  <mc:AlternateContent xmlns:mc="http://schemas.openxmlformats.org/markup-compatibility/2006">
    <mc:Choice xmlns:p14="http://schemas.microsoft.com/office/powerpoint/2010/main" Requires="p14">
      <p:transition spd="slow" p14:dur="2000" advTm="132278"/>
    </mc:Choice>
    <mc:Fallback>
      <p:transition xmlns:p14="http://schemas.microsoft.com/office/powerpoint/2010/main" spd="slow" advTm="13227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you justified in relying on?</a:t>
            </a:r>
            <a:endParaRPr lang="en-US" dirty="0"/>
          </a:p>
        </p:txBody>
      </p:sp>
      <p:sp>
        <p:nvSpPr>
          <p:cNvPr id="3" name="Content Placeholder 2"/>
          <p:cNvSpPr>
            <a:spLocks noGrp="1"/>
          </p:cNvSpPr>
          <p:nvPr>
            <p:ph idx="1"/>
          </p:nvPr>
        </p:nvSpPr>
        <p:spPr/>
        <p:txBody>
          <a:bodyPr/>
          <a:lstStyle/>
          <a:p>
            <a:r>
              <a:rPr lang="en-US" dirty="0" smtClean="0"/>
              <a:t>Black Letter: One is not justified in relying on statements or judgment about quality, value, authenticity, or similar matters.   Such statements or judgments are “mere puffery.”  A salesman who tells a dress buyer, “You look beautiful in that dress.” “This is worth $1000, but you can buy it for $300).” </a:t>
            </a:r>
          </a:p>
          <a:p>
            <a:r>
              <a:rPr lang="en-US" dirty="0" smtClean="0"/>
              <a:t>Statements or judgments that no reasonable person would rely on: “I think this is a Picasso because it has that feel to it and I will sell it to you for $10.”  </a:t>
            </a:r>
          </a:p>
          <a:p>
            <a:endParaRPr lang="en-US" dirty="0"/>
          </a:p>
          <a:p>
            <a:r>
              <a:rPr lang="en-US" dirty="0" smtClean="0"/>
              <a:t>-------------</a:t>
            </a:r>
          </a:p>
          <a:p>
            <a:r>
              <a:rPr lang="en-US" dirty="0" smtClean="0"/>
              <a:t>But, a good lawyer knows the exceptions</a:t>
            </a:r>
            <a:endParaRPr lang="en-US" dirty="0"/>
          </a:p>
          <a:p>
            <a:r>
              <a:rPr lang="en-US" dirty="0" smtClean="0"/>
              <a:t> </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052395993"/>
      </p:ext>
    </p:extLst>
  </p:cSld>
  <p:clrMapOvr>
    <a:masterClrMapping/>
  </p:clrMapOvr>
  <mc:AlternateContent xmlns:mc="http://schemas.openxmlformats.org/markup-compatibility/2006">
    <mc:Choice xmlns:p14="http://schemas.microsoft.com/office/powerpoint/2010/main" Requires="p14">
      <p:transition spd="slow" p14:dur="2000" advTm="78833"/>
    </mc:Choice>
    <mc:Fallback>
      <p:transition xmlns:p14="http://schemas.microsoft.com/office/powerpoint/2010/main" spd="slow" advTm="7883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155" y="365760"/>
            <a:ext cx="8431796" cy="548640"/>
          </a:xfrm>
        </p:spPr>
        <p:txBody>
          <a:bodyPr/>
          <a:lstStyle/>
          <a:p>
            <a:r>
              <a:rPr lang="en-US" dirty="0" smtClean="0"/>
              <a:t>When are you justified in relying on opinions</a:t>
            </a:r>
            <a:endParaRPr lang="en-US" dirty="0"/>
          </a:p>
        </p:txBody>
      </p:sp>
      <p:sp>
        <p:nvSpPr>
          <p:cNvPr id="3" name="Content Placeholder 2"/>
          <p:cNvSpPr>
            <a:spLocks noGrp="1"/>
          </p:cNvSpPr>
          <p:nvPr>
            <p:ph idx="1"/>
          </p:nvPr>
        </p:nvSpPr>
        <p:spPr/>
        <p:txBody>
          <a:bodyPr/>
          <a:lstStyle/>
          <a:p>
            <a:r>
              <a:rPr lang="en-US" dirty="0" smtClean="0"/>
              <a:t>If you don’t know otherwise, if it is reasonable to do so, you may rely on the maker of the opinion (1) knows facts sufficient to justify the opinion and (b) does not know facts incompatible with the opinion.  (§ 168(2))</a:t>
            </a:r>
          </a:p>
          <a:p>
            <a:r>
              <a:rPr lang="en-US" dirty="0" smtClean="0"/>
              <a:t>You are entitled to rely on opinions of fiduciaries, experts (as compared to oneself)  and those for whom you are gullible (particularly credulous or vulnerable) (§ 169)</a:t>
            </a:r>
          </a:p>
          <a:p>
            <a:r>
              <a:rPr lang="en-US" dirty="0" smtClean="0"/>
              <a:t>On the other hand, there are circumstances in which “experts” are not to be believed (you can’t get your money back from fortune-tellers on the grounds that they made false predictions).  (But, are there doctrines other than misrepresentation that you can use?) (§ 171)</a:t>
            </a:r>
          </a:p>
          <a:p>
            <a:r>
              <a:rPr lang="en-US" dirty="0" smtClean="0"/>
              <a:t>And there are circumstances in which the duty of good faith and fair dealing require the receiver of the opinion to check it out for herself (§ 172) (buyer beware limited to situations where industry practice makes the buyer beware)</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967915474"/>
      </p:ext>
    </p:extLst>
  </p:cSld>
  <p:clrMapOvr>
    <a:masterClrMapping/>
  </p:clrMapOvr>
  <mc:AlternateContent xmlns:mc="http://schemas.openxmlformats.org/markup-compatibility/2006">
    <mc:Choice xmlns:p14="http://schemas.microsoft.com/office/powerpoint/2010/main" Requires="p14">
      <p:transition spd="slow" p14:dur="2000" advTm="246324"/>
    </mc:Choice>
    <mc:Fallback>
      <p:transition xmlns:p14="http://schemas.microsoft.com/office/powerpoint/2010/main" spd="slow" advTm="24632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2750338"/>
          </a:xfrm>
        </p:spPr>
        <p:txBody>
          <a:bodyPr/>
          <a:lstStyle/>
          <a:p>
            <a:r>
              <a:rPr lang="en-US" dirty="0" smtClean="0"/>
              <a:t>This is active misrepresentation </a:t>
            </a:r>
            <a:r>
              <a:rPr lang="mr-IN" dirty="0" smtClean="0"/>
              <a:t>–</a:t>
            </a:r>
            <a:r>
              <a:rPr lang="en-US" dirty="0" smtClean="0"/>
              <a:t> where assertions of facts and opinions are </a:t>
            </a:r>
            <a:r>
              <a:rPr lang="en-US" smtClean="0"/>
              <a:t>made  </a:t>
            </a:r>
            <a:br>
              <a:rPr lang="en-US" smtClean="0"/>
            </a:br>
            <a:r>
              <a:rPr lang="en-US"/>
              <a:t/>
            </a:r>
            <a:br>
              <a:rPr lang="en-US"/>
            </a:br>
            <a:r>
              <a:rPr lang="en-US" smtClean="0"/>
              <a:t>next </a:t>
            </a:r>
            <a:r>
              <a:rPr lang="mr-IN" dirty="0" smtClean="0"/>
              <a:t>–</a:t>
            </a:r>
            <a:r>
              <a:rPr lang="en-US" dirty="0" smtClean="0"/>
              <a:t> duty to disclose (Passive misrepresentation</a:t>
            </a:r>
            <a:endParaRPr lang="en-US" dirty="0"/>
          </a:p>
        </p:txBody>
      </p:sp>
    </p:spTree>
    <p:extLst>
      <p:ext uri="{BB962C8B-B14F-4D97-AF65-F5344CB8AC3E}">
        <p14:creationId xmlns:p14="http://schemas.microsoft.com/office/powerpoint/2010/main" val="78360658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Angles.thmx</Template>
  <TotalTime>54</TotalTime>
  <Words>508</Words>
  <Application>Microsoft Macintosh PowerPoint</Application>
  <PresentationFormat>On-screen Show (4:3)</PresentationFormat>
  <Paragraphs>24</Paragraphs>
  <Slides>6</Slides>
  <Notes>0</Notes>
  <HiddenSlides>0</HiddenSlides>
  <MMClips>5</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Angles</vt:lpstr>
      <vt:lpstr>Syllabus § 25: Active Misrepresentation</vt:lpstr>
      <vt:lpstr>Misrepresentation</vt:lpstr>
      <vt:lpstr>Restatement’s Approach</vt:lpstr>
      <vt:lpstr>What are you justified in relying on?</vt:lpstr>
      <vt:lpstr>When are you justified in relying on opinions</vt:lpstr>
      <vt:lpstr>This is active misrepresentation – where assertions of facts and opinions are made    next – duty to disclose (Passive misrepresentation</vt:lpstr>
    </vt:vector>
  </TitlesOfParts>
  <Company>University of Miami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Syllabus § 25: Active Misrepresentation</dc:title>
  <dc:creator>rrosen Rosen</dc:creator>
  <cp:lastModifiedBy>rrosen Rosen</cp:lastModifiedBy>
  <cp:revision>6</cp:revision>
  <dcterms:created xsi:type="dcterms:W3CDTF">2020-03-20T17:55:06Z</dcterms:created>
  <dcterms:modified xsi:type="dcterms:W3CDTF">2020-03-20T18:49:55Z</dcterms:modified>
</cp:coreProperties>
</file>