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484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AC8016-F2FE-684B-9A40-7AC6AE562A13}"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C8016-F2FE-684B-9A40-7AC6AE562A13}"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C8016-F2FE-684B-9A40-7AC6AE562A13}"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AC8016-F2FE-684B-9A40-7AC6AE562A13}"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9FAC8016-F2FE-684B-9A40-7AC6AE562A13}"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AC8016-F2FE-684B-9A40-7AC6AE562A13}" type="datetimeFigureOut">
              <a:rPr lang="en-US" smtClean="0"/>
              <a:t>3/21/20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2721-7A42-3A4C-BCAD-736FA00CD079}"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AC8016-F2FE-684B-9A40-7AC6AE562A13}" type="datetimeFigureOut">
              <a:rPr lang="en-US" smtClean="0"/>
              <a:t>3/21/20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C8016-F2FE-684B-9A40-7AC6AE562A13}" type="datetimeFigureOut">
              <a:rPr lang="en-US" smtClean="0"/>
              <a:t>3/21/20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C8016-F2FE-684B-9A40-7AC6AE562A13}" type="datetimeFigureOut">
              <a:rPr lang="en-US" smtClean="0"/>
              <a:t>3/21/20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9FAC8016-F2FE-684B-9A40-7AC6AE562A13}" type="datetimeFigureOut">
              <a:rPr lang="en-US" smtClean="0"/>
              <a:t>3/21/20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99832721-7A42-3A4C-BCAD-736FA00CD07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C8016-F2FE-684B-9A40-7AC6AE562A13}" type="datetimeFigureOut">
              <a:rPr lang="en-US" smtClean="0"/>
              <a:t>3/21/20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2721-7A42-3A4C-BCAD-736FA00CD07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9FAC8016-F2FE-684B-9A40-7AC6AE562A13}" type="datetimeFigureOut">
              <a:rPr lang="en-US" smtClean="0"/>
              <a:t>3/21/20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99832721-7A42-3A4C-BCAD-736FA00CD07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Sylllabus</a:t>
            </a:r>
            <a:r>
              <a:rPr lang="en-US" dirty="0" smtClean="0"/>
              <a:t> # 27: </a:t>
            </a:r>
            <a:r>
              <a:rPr lang="en-US" dirty="0" err="1" smtClean="0"/>
              <a:t>Unconscionability</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71470880"/>
      </p:ext>
    </p:extLst>
  </p:cSld>
  <p:clrMapOvr>
    <a:masterClrMapping/>
  </p:clrMapOvr>
  <mc:AlternateContent xmlns:mc="http://schemas.openxmlformats.org/markup-compatibility/2006">
    <mc:Choice xmlns:p14="http://schemas.microsoft.com/office/powerpoint/2010/main" Requires="p14">
      <p:transition spd="slow" p14:dur="2000" advTm="5849"/>
    </mc:Choice>
    <mc:Fallback>
      <p:transition xmlns:p14="http://schemas.microsoft.com/office/powerpoint/2010/main" spd="slow" advTm="584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a Standard</a:t>
            </a:r>
            <a:endParaRPr lang="en-US" dirty="0"/>
          </a:p>
        </p:txBody>
      </p:sp>
      <p:sp>
        <p:nvSpPr>
          <p:cNvPr id="3" name="Content Placeholder 2"/>
          <p:cNvSpPr>
            <a:spLocks noGrp="1"/>
          </p:cNvSpPr>
          <p:nvPr>
            <p:ph idx="1"/>
          </p:nvPr>
        </p:nvSpPr>
        <p:spPr/>
        <p:txBody>
          <a:bodyPr/>
          <a:lstStyle/>
          <a:p>
            <a:r>
              <a:rPr lang="en-US" dirty="0" smtClean="0"/>
              <a:t>Canon law had a concept of “just price.”  Capitalism has the concept “whatever the market determines.”  Which transactions will “shock the conscience of the court” and the court will refuse to enforce them?</a:t>
            </a:r>
          </a:p>
          <a:p>
            <a:r>
              <a:rPr lang="en-US" dirty="0" smtClean="0"/>
              <a:t>People spend a ridiculous amount of money to do ridiculous things.  Should a court judge these contracts, refuse to enforce them. perhaps leaving the parties to argue about unjust enrichment?</a:t>
            </a:r>
          </a:p>
          <a:p>
            <a:r>
              <a:rPr lang="en-US" dirty="0" err="1" smtClean="0"/>
              <a:t>Unconscionability</a:t>
            </a:r>
            <a:r>
              <a:rPr lang="en-US" dirty="0" smtClean="0"/>
              <a:t> has a civil law analogue, </a:t>
            </a:r>
            <a:r>
              <a:rPr lang="en-US" i="1" dirty="0" smtClean="0"/>
              <a:t>contra bono mores</a:t>
            </a:r>
            <a:r>
              <a:rPr lang="en-US" dirty="0" smtClean="0"/>
              <a:t>, contracts against public morals will not be enforced.  In the history of civil law, this concept has been used against minorities and the impoverished.  </a:t>
            </a:r>
          </a:p>
          <a:p>
            <a:r>
              <a:rPr lang="en-US" dirty="0" smtClean="0"/>
              <a:t>Of course, one doesn’t need this doctrine to do so.  Remember Anatole France, “The law in its majestic equality forbids both the rich and the poor from sleeping under the bridges of Paris.”</a:t>
            </a:r>
            <a:endParaRPr lang="en-US" i="1"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00779035"/>
      </p:ext>
    </p:extLst>
  </p:cSld>
  <p:clrMapOvr>
    <a:masterClrMapping/>
  </p:clrMapOvr>
  <mc:AlternateContent xmlns:mc="http://schemas.openxmlformats.org/markup-compatibility/2006">
    <mc:Choice xmlns:p14="http://schemas.microsoft.com/office/powerpoint/2010/main" Requires="p14">
      <p:transition spd="slow" p14:dur="2000" advTm="85160"/>
    </mc:Choice>
    <mc:Fallback>
      <p:transition xmlns:p14="http://schemas.microsoft.com/office/powerpoint/2010/main" spd="slow" advTm="851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WilliaMs</a:t>
            </a:r>
            <a:r>
              <a:rPr lang="en-US" dirty="0" smtClean="0"/>
              <a:t> </a:t>
            </a:r>
            <a:r>
              <a:rPr lang="en-US" cap="none" dirty="0" smtClean="0"/>
              <a:t>v</a:t>
            </a:r>
            <a:r>
              <a:rPr lang="en-US" dirty="0" smtClean="0"/>
              <a:t>. Walker-Thomas</a:t>
            </a:r>
            <a:endParaRPr lang="en-US" dirty="0"/>
          </a:p>
        </p:txBody>
      </p:sp>
      <p:sp>
        <p:nvSpPr>
          <p:cNvPr id="3" name="Content Placeholder 2"/>
          <p:cNvSpPr>
            <a:spLocks noGrp="1"/>
          </p:cNvSpPr>
          <p:nvPr>
            <p:ph idx="1"/>
          </p:nvPr>
        </p:nvSpPr>
        <p:spPr/>
        <p:txBody>
          <a:bodyPr>
            <a:normAutofit lnSpcReduction="10000"/>
          </a:bodyPr>
          <a:lstStyle/>
          <a:p>
            <a:r>
              <a:rPr lang="en-US" dirty="0" smtClean="0"/>
              <a:t>See the test applied at p. 656 for what constitutes </a:t>
            </a:r>
            <a:r>
              <a:rPr lang="en-US" dirty="0" err="1" smtClean="0"/>
              <a:t>unconscionability</a:t>
            </a:r>
            <a:r>
              <a:rPr lang="en-US" dirty="0" smtClean="0"/>
              <a:t>.</a:t>
            </a:r>
          </a:p>
          <a:p>
            <a:r>
              <a:rPr lang="en-US" dirty="0" smtClean="0"/>
              <a:t>What image of Mrs. Williams emerges from the majority opinion? N.B. Prof. Post’s comment “My parents were poor, not stupid” (p.661)</a:t>
            </a:r>
          </a:p>
          <a:p>
            <a:r>
              <a:rPr lang="en-US" dirty="0" smtClean="0"/>
              <a:t>Is the dissent right that the majority is simply saying that Mrs. Williams should not have been allowed to buy such expensive musical equipment? (esp. using public funds to do so).</a:t>
            </a:r>
          </a:p>
          <a:p>
            <a:r>
              <a:rPr lang="en-US" dirty="0" smtClean="0"/>
              <a:t>Is the fact that the sheriff will have to be used to recover these goods important? (Remember </a:t>
            </a:r>
            <a:r>
              <a:rPr lang="en-US" u="sng" dirty="0" smtClean="0"/>
              <a:t>Fuentes v. </a:t>
            </a:r>
            <a:r>
              <a:rPr lang="en-US" u="sng" dirty="0" err="1" smtClean="0"/>
              <a:t>Shevin</a:t>
            </a:r>
            <a:r>
              <a:rPr lang="en-US" dirty="0" smtClean="0"/>
              <a:t>, that I hope you studied in </a:t>
            </a:r>
            <a:r>
              <a:rPr lang="en-US" dirty="0" err="1" smtClean="0"/>
              <a:t>CivPro</a:t>
            </a:r>
            <a:r>
              <a:rPr lang="en-US" dirty="0" smtClean="0"/>
              <a:t>)</a:t>
            </a:r>
          </a:p>
          <a:p>
            <a:r>
              <a:rPr lang="en-US" dirty="0" smtClean="0"/>
              <a:t>Do the notes explain that this cross-collateral  arrangement was common in the inner city and although written in the fine print, customers understood it.  Is there any evidence that the plaintiffs didn’t know what they were getting into?  Is there any evidence that the stores would have taken back the used goods?  Was the right to do so only being used as leverage to keep up the payments?</a:t>
            </a:r>
          </a:p>
          <a:p>
            <a:endParaRPr lang="en-US" dirty="0" smtClean="0"/>
          </a:p>
          <a:p>
            <a:endParaRPr lang="en-US"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9411712"/>
      </p:ext>
    </p:extLst>
  </p:cSld>
  <p:clrMapOvr>
    <a:masterClrMapping/>
  </p:clrMapOvr>
  <mc:AlternateContent xmlns:mc="http://schemas.openxmlformats.org/markup-compatibility/2006">
    <mc:Choice xmlns:p14="http://schemas.microsoft.com/office/powerpoint/2010/main" Requires="p14">
      <p:transition spd="slow" p14:dur="2000" advTm="126853"/>
    </mc:Choice>
    <mc:Fallback>
      <p:transition xmlns:p14="http://schemas.microsoft.com/office/powerpoint/2010/main" spd="slow" advTm="12685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Mexico </a:t>
            </a:r>
            <a:r>
              <a:rPr lang="en-US" cap="none" dirty="0" smtClean="0"/>
              <a:t>v</a:t>
            </a:r>
            <a:r>
              <a:rPr lang="en-US" dirty="0" smtClean="0"/>
              <a:t>. B&amp;B Investment</a:t>
            </a:r>
            <a:endParaRPr lang="en-US" dirty="0"/>
          </a:p>
        </p:txBody>
      </p:sp>
      <p:sp>
        <p:nvSpPr>
          <p:cNvPr id="3" name="Content Placeholder 2"/>
          <p:cNvSpPr>
            <a:spLocks noGrp="1"/>
          </p:cNvSpPr>
          <p:nvPr>
            <p:ph idx="1"/>
          </p:nvPr>
        </p:nvSpPr>
        <p:spPr/>
        <p:txBody>
          <a:bodyPr>
            <a:normAutofit lnSpcReduction="10000"/>
          </a:bodyPr>
          <a:lstStyle/>
          <a:p>
            <a:r>
              <a:rPr lang="en-US" dirty="0" smtClean="0"/>
              <a:t>In this case, there is a state consumer protection statute. </a:t>
            </a:r>
            <a:r>
              <a:rPr lang="en-US" i="1" dirty="0" smtClean="0"/>
              <a:t>(cf</a:t>
            </a:r>
            <a:r>
              <a:rPr lang="en-US" dirty="0" smtClean="0"/>
              <a:t>. Florida Statutes 501.204). Rather than a court exercising its conscience, the infinite wisdom of the legislature decides not to allow the enforcement of certain contracts to protect consumers.  Nonetheless, the court declares the contracts at issue unconscionable  </a:t>
            </a:r>
          </a:p>
          <a:p>
            <a:r>
              <a:rPr lang="en-US" dirty="0" smtClean="0"/>
              <a:t>Evidence of Procedural </a:t>
            </a:r>
            <a:r>
              <a:rPr lang="en-US" dirty="0" err="1" smtClean="0"/>
              <a:t>uncons</a:t>
            </a:r>
            <a:r>
              <a:rPr lang="en-US" dirty="0" smtClean="0"/>
              <a:t>.:  compare p.672 </a:t>
            </a:r>
            <a:r>
              <a:rPr lang="mr-IN" dirty="0" smtClean="0"/>
              <a:t>–</a:t>
            </a:r>
            <a:r>
              <a:rPr lang="en-US" dirty="0" smtClean="0"/>
              <a:t> unbanked and </a:t>
            </a:r>
            <a:r>
              <a:rPr lang="en-US" dirty="0" err="1" smtClean="0"/>
              <a:t>underbanked</a:t>
            </a:r>
            <a:r>
              <a:rPr lang="en-US" dirty="0" smtClean="0"/>
              <a:t> individuals (poor and regular banks “red-line” poor neighborhoods), with p. 676 “the borrowers’ cognitive and behavioral weaknesses”(and generally the discussions at 674)(see note 7 after the case.  How is this psychology of ignorance different from that in </a:t>
            </a:r>
            <a:r>
              <a:rPr lang="en-US" u="sng" dirty="0" smtClean="0"/>
              <a:t>Williams</a:t>
            </a:r>
            <a:r>
              <a:rPr lang="en-US" dirty="0" smtClean="0"/>
              <a:t>?</a:t>
            </a:r>
          </a:p>
          <a:p>
            <a:r>
              <a:rPr lang="en-US" dirty="0" smtClean="0"/>
              <a:t>Evidence of Substantive </a:t>
            </a:r>
            <a:r>
              <a:rPr lang="en-US" dirty="0" err="1" smtClean="0"/>
              <a:t>uncons</a:t>
            </a:r>
            <a:r>
              <a:rPr lang="en-US" dirty="0" smtClean="0"/>
              <a:t>. </a:t>
            </a:r>
            <a:r>
              <a:rPr lang="mr-IN" dirty="0" smtClean="0"/>
              <a:t>–</a:t>
            </a:r>
            <a:r>
              <a:rPr lang="en-US" dirty="0" smtClean="0"/>
              <a:t> effect of state’s statute </a:t>
            </a:r>
          </a:p>
          <a:p>
            <a:r>
              <a:rPr lang="en-US" dirty="0" smtClean="0"/>
              <a:t>Dicta that you don’t have to show both  (682)</a:t>
            </a:r>
          </a:p>
          <a:p>
            <a:r>
              <a:rPr lang="en-US" dirty="0" smtClean="0"/>
              <a:t>Notes 1 and 3 </a:t>
            </a:r>
            <a:r>
              <a:rPr lang="mr-IN" dirty="0" smtClean="0"/>
              <a:t>–</a:t>
            </a:r>
            <a:r>
              <a:rPr lang="en-US" dirty="0" smtClean="0"/>
              <a:t> private plaintiffs could not bring this action, only the State.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52975600"/>
      </p:ext>
    </p:extLst>
  </p:cSld>
  <p:clrMapOvr>
    <a:masterClrMapping/>
  </p:clrMapOvr>
  <mc:AlternateContent xmlns:mc="http://schemas.openxmlformats.org/markup-compatibility/2006">
    <mc:Choice xmlns:p14="http://schemas.microsoft.com/office/powerpoint/2010/main" Requires="p14">
      <p:transition spd="slow" p14:dur="2000" advTm="184831"/>
    </mc:Choice>
    <mc:Fallback>
      <p:transition xmlns:p14="http://schemas.microsoft.com/office/powerpoint/2010/main" spd="slow" advTm="1848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Consumer  Financial Protection</a:t>
            </a:r>
            <a:endParaRPr lang="en-US" dirty="0"/>
          </a:p>
        </p:txBody>
      </p:sp>
      <p:sp>
        <p:nvSpPr>
          <p:cNvPr id="3" name="Content Placeholder 2"/>
          <p:cNvSpPr>
            <a:spLocks noGrp="1"/>
          </p:cNvSpPr>
          <p:nvPr>
            <p:ph idx="1"/>
          </p:nvPr>
        </p:nvSpPr>
        <p:spPr/>
        <p:txBody>
          <a:bodyPr/>
          <a:lstStyle/>
          <a:p>
            <a:r>
              <a:rPr lang="en-US" dirty="0" smtClean="0"/>
              <a:t>“Liberalizes the common law of misrepresentation” (686)(true for state statutes as well)</a:t>
            </a:r>
          </a:p>
          <a:p>
            <a:r>
              <a:rPr lang="en-US" dirty="0" smtClean="0"/>
              <a:t>Develops standards “not nearly as imprecise as </a:t>
            </a:r>
            <a:r>
              <a:rPr lang="en-US" dirty="0" err="1"/>
              <a:t>u</a:t>
            </a:r>
            <a:r>
              <a:rPr lang="en-US" dirty="0" err="1" smtClean="0"/>
              <a:t>nconscionability</a:t>
            </a:r>
            <a:r>
              <a:rPr lang="en-US" dirty="0" smtClean="0"/>
              <a:t>,” (689)</a:t>
            </a:r>
          </a:p>
          <a:p>
            <a:endParaRPr lang="en-US" dirty="0"/>
          </a:p>
          <a:p>
            <a:r>
              <a:rPr lang="en-US" dirty="0" smtClean="0"/>
              <a:t>The poor pay more both in consumer transactions and in financial ones.  How best to respond to these problems?</a:t>
            </a:r>
          </a:p>
          <a:p>
            <a:endParaRPr lang="en-US" dirty="0"/>
          </a:p>
          <a:p>
            <a:r>
              <a:rPr lang="en-US" dirty="0" smtClean="0"/>
              <a:t>It should be no surprise that the CFPB is under vigorous attacks.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49280358"/>
      </p:ext>
    </p:extLst>
  </p:cSld>
  <p:clrMapOvr>
    <a:masterClrMapping/>
  </p:clrMapOvr>
  <mc:AlternateContent xmlns:mc="http://schemas.openxmlformats.org/markup-compatibility/2006">
    <mc:Choice xmlns:p14="http://schemas.microsoft.com/office/powerpoint/2010/main" Requires="p14">
      <p:transition spd="slow" p14:dur="2000" advTm="72488"/>
    </mc:Choice>
    <mc:Fallback>
      <p:transition xmlns:p14="http://schemas.microsoft.com/office/powerpoint/2010/main" spd="slow" advTm="724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670" y="211694"/>
            <a:ext cx="7691230" cy="888934"/>
          </a:xfrm>
        </p:spPr>
        <p:txBody>
          <a:bodyPr/>
          <a:lstStyle/>
          <a:p>
            <a:r>
              <a:rPr lang="en-US" dirty="0" smtClean="0"/>
              <a:t>UCC 2-302 </a:t>
            </a:r>
            <a:r>
              <a:rPr lang="mr-IN" dirty="0" smtClean="0"/>
              <a:t>–</a:t>
            </a:r>
            <a:r>
              <a:rPr lang="en-US" dirty="0" smtClean="0"/>
              <a:t> The 1 finger 2 cause of action in the UCC</a:t>
            </a:r>
            <a:endParaRPr lang="en-US" dirty="0"/>
          </a:p>
        </p:txBody>
      </p:sp>
      <p:sp>
        <p:nvSpPr>
          <p:cNvPr id="3" name="Content Placeholder 2"/>
          <p:cNvSpPr>
            <a:spLocks noGrp="1"/>
          </p:cNvSpPr>
          <p:nvPr>
            <p:ph idx="1"/>
          </p:nvPr>
        </p:nvSpPr>
        <p:spPr/>
        <p:txBody>
          <a:bodyPr>
            <a:normAutofit lnSpcReduction="10000"/>
          </a:bodyPr>
          <a:lstStyle/>
          <a:p>
            <a:r>
              <a:rPr lang="en-US" dirty="0" smtClean="0"/>
              <a:t>No R2 </a:t>
            </a:r>
            <a:r>
              <a:rPr lang="en-US" dirty="0" err="1" smtClean="0"/>
              <a:t>unconscionability</a:t>
            </a:r>
            <a:r>
              <a:rPr lang="en-US" dirty="0" smtClean="0"/>
              <a:t> provision, rather it has been accomplished in less than transparent ways and by invoking public policy.  (see Comment 1 to 2-302).</a:t>
            </a:r>
          </a:p>
          <a:p>
            <a:r>
              <a:rPr lang="en-US" dirty="0" smtClean="0"/>
              <a:t>2-302 Test:  “prevention of oppression and unfair surprise” </a:t>
            </a:r>
          </a:p>
          <a:p>
            <a:r>
              <a:rPr lang="en-US" dirty="0" smtClean="0"/>
              <a:t>and “not disturbance of allocation of risks  because of superior bargaining power.”</a:t>
            </a:r>
          </a:p>
          <a:p>
            <a:endParaRPr lang="en-US" dirty="0" smtClean="0"/>
          </a:p>
          <a:p>
            <a:r>
              <a:rPr lang="en-US" dirty="0" smtClean="0"/>
              <a:t>“Unfair surprise” --- procedural </a:t>
            </a:r>
            <a:r>
              <a:rPr lang="en-US" dirty="0" err="1" smtClean="0"/>
              <a:t>unconscionability</a:t>
            </a:r>
            <a:r>
              <a:rPr lang="en-US" dirty="0" smtClean="0"/>
              <a:t>; not superior bargaining power</a:t>
            </a:r>
          </a:p>
          <a:p>
            <a:r>
              <a:rPr lang="en-US" dirty="0" smtClean="0"/>
              <a:t>And</a:t>
            </a:r>
          </a:p>
          <a:p>
            <a:r>
              <a:rPr lang="en-US" dirty="0" smtClean="0"/>
              <a:t>“Oppression” </a:t>
            </a:r>
            <a:r>
              <a:rPr lang="mr-IN" dirty="0" smtClean="0"/>
              <a:t>–</a:t>
            </a:r>
            <a:r>
              <a:rPr lang="en-US" dirty="0" smtClean="0"/>
              <a:t> substantive </a:t>
            </a:r>
            <a:r>
              <a:rPr lang="en-US" dirty="0" err="1" smtClean="0"/>
              <a:t>unconscionability</a:t>
            </a:r>
            <a:r>
              <a:rPr lang="en-US" dirty="0" smtClean="0"/>
              <a:t>; not that economic power is rewarded</a:t>
            </a:r>
            <a:endParaRPr lang="en-US" dirty="0"/>
          </a:p>
          <a:p>
            <a:endParaRPr lang="en-US" dirty="0" smtClean="0"/>
          </a:p>
          <a:p>
            <a:r>
              <a:rPr lang="en-US" dirty="0" smtClean="0"/>
              <a:t>Evidence:  “general commercial background and the commercial needs of the particular trade or case” can show that the clauses are not exceptional.</a:t>
            </a:r>
          </a:p>
          <a:p>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0678158"/>
      </p:ext>
    </p:extLst>
  </p:cSld>
  <p:clrMapOvr>
    <a:masterClrMapping/>
  </p:clrMapOvr>
  <mc:AlternateContent xmlns:mc="http://schemas.openxmlformats.org/markup-compatibility/2006">
    <mc:Choice xmlns:p14="http://schemas.microsoft.com/office/powerpoint/2010/main" Requires="p14">
      <p:transition spd="slow" p14:dur="2000" advTm="233053"/>
    </mc:Choice>
    <mc:Fallback>
      <p:transition xmlns:p14="http://schemas.microsoft.com/office/powerpoint/2010/main" spd="slow" advTm="23305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552" y="365760"/>
            <a:ext cx="7832348" cy="734868"/>
          </a:xfrm>
        </p:spPr>
        <p:txBody>
          <a:bodyPr/>
          <a:lstStyle/>
          <a:p>
            <a:r>
              <a:rPr lang="en-US" dirty="0" smtClean="0"/>
              <a:t>Why include an </a:t>
            </a:r>
            <a:r>
              <a:rPr lang="en-US" dirty="0" err="1" smtClean="0"/>
              <a:t>unconscionability</a:t>
            </a:r>
            <a:r>
              <a:rPr lang="en-US" dirty="0" smtClean="0"/>
              <a:t> cause of action?</a:t>
            </a:r>
            <a:endParaRPr lang="en-US" dirty="0"/>
          </a:p>
        </p:txBody>
      </p:sp>
      <p:sp>
        <p:nvSpPr>
          <p:cNvPr id="3" name="Content Placeholder 2"/>
          <p:cNvSpPr>
            <a:spLocks noGrp="1"/>
          </p:cNvSpPr>
          <p:nvPr>
            <p:ph idx="1"/>
          </p:nvPr>
        </p:nvSpPr>
        <p:spPr>
          <a:xfrm>
            <a:off x="652670" y="1323087"/>
            <a:ext cx="7520940" cy="3357390"/>
          </a:xfrm>
        </p:spPr>
        <p:txBody>
          <a:bodyPr/>
          <a:lstStyle/>
          <a:p>
            <a:r>
              <a:rPr lang="en-US" dirty="0" smtClean="0"/>
              <a:t>Cases finding contracts or clauses unconscionable are rare. </a:t>
            </a:r>
          </a:p>
          <a:p>
            <a:r>
              <a:rPr lang="en-US" dirty="0" smtClean="0"/>
              <a:t> Although, the have increased since </a:t>
            </a:r>
            <a:r>
              <a:rPr lang="en-US" dirty="0" err="1" smtClean="0"/>
              <a:t>ProCD</a:t>
            </a:r>
            <a:r>
              <a:rPr lang="en-US" dirty="0" smtClean="0"/>
              <a:t>.  Expanding obligations to include </a:t>
            </a:r>
            <a:r>
              <a:rPr lang="en-US" dirty="0" err="1" smtClean="0"/>
              <a:t>shrinkwrap</a:t>
            </a:r>
            <a:r>
              <a:rPr lang="en-US" dirty="0" smtClean="0"/>
              <a:t> and in the box clauses has resulted in an expansion of the number of cases finding such clauses unconscionable.</a:t>
            </a:r>
          </a:p>
          <a:p>
            <a:endParaRPr lang="en-US" dirty="0"/>
          </a:p>
          <a:p>
            <a:r>
              <a:rPr lang="en-US" dirty="0" smtClean="0"/>
              <a:t>Why allege it?  To get before the court aspects of the formation that were not included in other finger 2 causes of action (and perhaps these additional facts will sway the court to find for the party seeking to avoid the contract  on one of these other COA’s)</a:t>
            </a:r>
          </a:p>
          <a:p>
            <a:endParaRPr lang="en-US" dirty="0"/>
          </a:p>
          <a:p>
            <a:r>
              <a:rPr lang="en-US" dirty="0" smtClean="0"/>
              <a:t>Remember,  look at state and federal statutes in contracts cases.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62273141"/>
      </p:ext>
    </p:extLst>
  </p:cSld>
  <p:clrMapOvr>
    <a:masterClrMapping/>
  </p:clrMapOvr>
  <mc:AlternateContent xmlns:mc="http://schemas.openxmlformats.org/markup-compatibility/2006">
    <mc:Choice xmlns:p14="http://schemas.microsoft.com/office/powerpoint/2010/main" Requires="p14">
      <p:transition spd="slow" p14:dur="2000" advTm="177071"/>
    </mc:Choice>
    <mc:Fallback>
      <p:transition xmlns:p14="http://schemas.microsoft.com/office/powerpoint/2010/main" spd="slow" advTm="1770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79</TotalTime>
  <Words>843</Words>
  <Application>Microsoft Macintosh PowerPoint</Application>
  <PresentationFormat>On-screen Show (4:3)</PresentationFormat>
  <Paragraphs>43</Paragraphs>
  <Slides>7</Slides>
  <Notes>0</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Angles</vt:lpstr>
      <vt:lpstr>Sylllabus # 27: Unconscionability</vt:lpstr>
      <vt:lpstr>Searching for a Standard</vt:lpstr>
      <vt:lpstr>WilliaMs v. Walker-Thomas</vt:lpstr>
      <vt:lpstr>New Mexico v. B&amp;B Investment</vt:lpstr>
      <vt:lpstr>Federal Consumer  Financial Protection</vt:lpstr>
      <vt:lpstr>UCC 2-302 – The 1 finger 2 cause of action in the UCC</vt:lpstr>
      <vt:lpstr>Why include an unconscionability cause of action?</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Sylllabus # 27: Unconscionability</dc:title>
  <dc:creator>rrosen Rosen</dc:creator>
  <cp:lastModifiedBy>rrosen Rosen</cp:lastModifiedBy>
  <cp:revision>7</cp:revision>
  <dcterms:created xsi:type="dcterms:W3CDTF">2020-03-21T17:21:07Z</dcterms:created>
  <dcterms:modified xsi:type="dcterms:W3CDTF">2020-03-21T18:40:11Z</dcterms:modified>
</cp:coreProperties>
</file>