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48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printerSettings" Target="printerSettings/printerSettings1.bin"/><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9ADF77-7FDA-4A41-BE36-07EC30CC4F07}"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ADF77-7FDA-4A41-BE36-07EC30CC4F07}"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ADF77-7FDA-4A41-BE36-07EC30CC4F07}"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19ADF77-7FDA-4A41-BE36-07EC30CC4F07}"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A19ADF77-7FDA-4A41-BE36-07EC30CC4F07}"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9ADF77-7FDA-4A41-BE36-07EC30CC4F07}"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995E2-72D7-C345-8E41-69BE8468ADA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9ADF77-7FDA-4A41-BE36-07EC30CC4F07}" type="datetimeFigureOut">
              <a:rPr lang="en-US" smtClean="0"/>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9ADF77-7FDA-4A41-BE36-07EC30CC4F07}" type="datetimeFigureOut">
              <a:rPr lang="en-US" smtClean="0"/>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ADF77-7FDA-4A41-BE36-07EC30CC4F07}" type="datetimeFigureOut">
              <a:rPr lang="en-US" smtClean="0"/>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A19ADF77-7FDA-4A41-BE36-07EC30CC4F07}" type="datetimeFigureOut">
              <a:rPr lang="en-US" smtClean="0"/>
              <a:t>3/20/20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81995E2-72D7-C345-8E41-69BE8468ADA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ADF77-7FDA-4A41-BE36-07EC30CC4F07}"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995E2-72D7-C345-8E41-69BE8468ADA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A19ADF77-7FDA-4A41-BE36-07EC30CC4F07}" type="datetimeFigureOut">
              <a:rPr lang="en-US" smtClean="0"/>
              <a:t>3/20/20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81995E2-72D7-C345-8E41-69BE8468ADA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Duty to Disclose</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87054747"/>
      </p:ext>
    </p:extLst>
  </p:cSld>
  <p:clrMapOvr>
    <a:masterClrMapping/>
  </p:clrMapOvr>
  <mc:AlternateContent xmlns:mc="http://schemas.openxmlformats.org/markup-compatibility/2006">
    <mc:Choice xmlns:p14="http://schemas.microsoft.com/office/powerpoint/2010/main" Requires="p14">
      <p:transition spd="slow" p14:dur="2000" advTm="6837"/>
    </mc:Choice>
    <mc:Fallback>
      <p:transition xmlns:p14="http://schemas.microsoft.com/office/powerpoint/2010/main" spd="slow" advTm="68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73" y="365759"/>
            <a:ext cx="7867627" cy="3215395"/>
          </a:xfrm>
        </p:spPr>
        <p:txBody>
          <a:bodyPr/>
          <a:lstStyle/>
          <a:p>
            <a:r>
              <a:rPr lang="en-US" dirty="0" smtClean="0"/>
              <a:t>Just as Silence is not  acceptance (except when it is),</a:t>
            </a:r>
            <a:br>
              <a:rPr lang="en-US" dirty="0" smtClean="0"/>
            </a:br>
            <a:r>
              <a:rPr lang="en-US" dirty="0"/>
              <a:t/>
            </a:r>
            <a:br>
              <a:rPr lang="en-US" dirty="0"/>
            </a:br>
            <a:r>
              <a:rPr lang="en-US" dirty="0" smtClean="0"/>
              <a:t> silence is not misrepresentation (except when it is) </a:t>
            </a:r>
            <a:r>
              <a:rPr lang="mr-IN" dirty="0" smtClean="0"/>
              <a:t>–</a:t>
            </a:r>
            <a:r>
              <a:rPr lang="en-US" dirty="0" smtClean="0"/>
              <a:t> When there is a duty to disclose</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91470237"/>
      </p:ext>
    </p:extLst>
  </p:cSld>
  <p:clrMapOvr>
    <a:masterClrMapping/>
  </p:clrMapOvr>
  <mc:AlternateContent xmlns:mc="http://schemas.openxmlformats.org/markup-compatibility/2006">
    <mc:Choice xmlns:p14="http://schemas.microsoft.com/office/powerpoint/2010/main" Requires="p14">
      <p:transition spd="slow" p14:dur="2000" advTm="12376"/>
    </mc:Choice>
    <mc:Fallback>
      <p:transition xmlns:p14="http://schemas.microsoft.com/office/powerpoint/2010/main" spd="slow" advTm="123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ObDe</a:t>
            </a:r>
            <a:r>
              <a:rPr lang="en-US" dirty="0" smtClean="0"/>
              <a:t> </a:t>
            </a:r>
            <a:r>
              <a:rPr lang="en-US" cap="none" dirty="0" smtClean="0"/>
              <a:t>v. </a:t>
            </a:r>
            <a:r>
              <a:rPr lang="en-US" dirty="0" smtClean="0"/>
              <a:t>SCHLEMEYER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When is there a duty to disclose prior termite infestation  before the closing of a real estate transaction?</a:t>
            </a:r>
          </a:p>
          <a:p>
            <a:r>
              <a:rPr lang="en-US" dirty="0" smtClean="0"/>
              <a:t>Read the rule enunciated in </a:t>
            </a:r>
            <a:r>
              <a:rPr lang="en-US" u="sng" dirty="0" smtClean="0"/>
              <a:t>Perkins</a:t>
            </a:r>
            <a:r>
              <a:rPr lang="en-US" dirty="0" smtClean="0"/>
              <a:t> at 550.</a:t>
            </a:r>
          </a:p>
          <a:p>
            <a:r>
              <a:rPr lang="en-US" dirty="0" smtClean="0"/>
              <a:t>Professor Keeton who is quoted is the author of a casebook on Torts.  Isn’t Perkins applying a tort doctrine?  </a:t>
            </a:r>
          </a:p>
          <a:p>
            <a:r>
              <a:rPr lang="en-US" dirty="0" smtClean="0"/>
              <a:t>See note 2 for limitation on the duty to disclose in contract settings (knowledge and material impact).</a:t>
            </a:r>
          </a:p>
          <a:p>
            <a:endParaRPr lang="en-US" dirty="0" smtClean="0"/>
          </a:p>
          <a:p>
            <a:r>
              <a:rPr lang="en-US" dirty="0" smtClean="0"/>
              <a:t>Warranties are implied at law (either legislatively or judicially created) expectations for whose non-fulfillment one might sue to void the contract or find breach.</a:t>
            </a:r>
          </a:p>
          <a:p>
            <a:r>
              <a:rPr lang="en-US" dirty="0" smtClean="0"/>
              <a:t>Notice how real estate brokers and used car salespeople use forms by which the buyer “voluntarily” agrees that they knew there were no representations (and the willingness of legislatures and courts to limit the value of these forms).  Like consequential damages, the duty to disclose may be a penalty default rule </a:t>
            </a:r>
            <a:r>
              <a:rPr lang="mr-IN" dirty="0" smtClean="0"/>
              <a:t>–</a:t>
            </a:r>
            <a:r>
              <a:rPr lang="en-US" dirty="0" smtClean="0"/>
              <a:t> of significance for those who don’t contract around it.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53075270"/>
      </p:ext>
    </p:extLst>
  </p:cSld>
  <p:clrMapOvr>
    <a:masterClrMapping/>
  </p:clrMapOvr>
  <mc:AlternateContent xmlns:mc="http://schemas.openxmlformats.org/markup-compatibility/2006">
    <mc:Choice xmlns:p14="http://schemas.microsoft.com/office/powerpoint/2010/main" Requires="p14">
      <p:transition spd="slow" p14:dur="2000" advTm="181791"/>
    </mc:Choice>
    <mc:Fallback>
      <p:transition xmlns:p14="http://schemas.microsoft.com/office/powerpoint/2010/main" spd="slow" advTm="18179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54" y="141129"/>
            <a:ext cx="8273038" cy="773271"/>
          </a:xfrm>
        </p:spPr>
        <p:txBody>
          <a:bodyPr/>
          <a:lstStyle/>
          <a:p>
            <a:r>
              <a:rPr lang="en-US" dirty="0" smtClean="0"/>
              <a:t>The Restatement’s Approach to the Duty to Disclose - § 161</a:t>
            </a:r>
            <a:endParaRPr lang="en-US" dirty="0"/>
          </a:p>
        </p:txBody>
      </p:sp>
      <p:sp>
        <p:nvSpPr>
          <p:cNvPr id="3" name="Content Placeholder 2"/>
          <p:cNvSpPr>
            <a:spLocks noGrp="1"/>
          </p:cNvSpPr>
          <p:nvPr>
            <p:ph idx="1"/>
          </p:nvPr>
        </p:nvSpPr>
        <p:spPr/>
        <p:txBody>
          <a:bodyPr>
            <a:normAutofit lnSpcReduction="10000"/>
          </a:bodyPr>
          <a:lstStyle/>
          <a:p>
            <a:r>
              <a:rPr lang="en-US" dirty="0" smtClean="0"/>
              <a:t>(a) When the party has previously made an assertion that now is not in accord with the facts and that assertion reasonably induces agreement  (It was true then, but before the k is formed, it is now false).</a:t>
            </a:r>
          </a:p>
          <a:p>
            <a:r>
              <a:rPr lang="en-US" dirty="0" smtClean="0"/>
              <a:t>(d) Where the duty to communicate of a fiduciary demands that the fiduciary speaks.</a:t>
            </a:r>
          </a:p>
          <a:p>
            <a:r>
              <a:rPr lang="en-US" dirty="0" smtClean="0"/>
              <a:t>(c) Where there is a writing that is part of the contract and disclosure would correct a “mistake” about the contents or effects of the writing.  § 169 allows a court in certain of these contexts to “reform” (i.e., re-write) the contract to conform to the mistaken party’s understanding.</a:t>
            </a:r>
          </a:p>
          <a:p>
            <a:r>
              <a:rPr lang="en-US" dirty="0" smtClean="0"/>
              <a:t>(b) Where disclosure would correct a “basic assumption” of a party and failure to disclose amounts to a failure to act in good faith and in accordance with reasonable standards of fair dealing.  - As in duress, much work is being done by </a:t>
            </a:r>
            <a:r>
              <a:rPr lang="en-US" dirty="0" err="1" smtClean="0"/>
              <a:t>g.f</a:t>
            </a:r>
            <a:r>
              <a:rPr lang="en-US" dirty="0" smtClean="0"/>
              <a:t>. and </a:t>
            </a:r>
            <a:r>
              <a:rPr lang="en-US" dirty="0" err="1" smtClean="0"/>
              <a:t>reas</a:t>
            </a:r>
            <a:r>
              <a:rPr lang="en-US" dirty="0" smtClean="0"/>
              <a:t>. </a:t>
            </a:r>
            <a:r>
              <a:rPr lang="en-US" dirty="0" err="1" smtClean="0"/>
              <a:t>stds</a:t>
            </a:r>
            <a:r>
              <a:rPr lang="en-US" dirty="0" smtClean="0"/>
              <a:t>. of </a:t>
            </a:r>
            <a:r>
              <a:rPr lang="en-US" dirty="0" err="1" smtClean="0"/>
              <a:t>f.d</a:t>
            </a:r>
            <a:r>
              <a:rPr lang="en-US" dirty="0" smtClean="0"/>
              <a:t>.</a:t>
            </a:r>
            <a:endParaRPr lang="en-US" dirty="0"/>
          </a:p>
          <a:p>
            <a:r>
              <a:rPr lang="de-DE" dirty="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56288136"/>
      </p:ext>
    </p:extLst>
  </p:cSld>
  <p:clrMapOvr>
    <a:masterClrMapping/>
  </p:clrMapOvr>
  <mc:AlternateContent xmlns:mc="http://schemas.openxmlformats.org/markup-compatibility/2006">
    <mc:Choice xmlns:p14="http://schemas.microsoft.com/office/powerpoint/2010/main" Requires="p14">
      <p:transition spd="slow" p14:dur="2000" advTm="126893"/>
    </mc:Choice>
    <mc:Fallback>
      <p:transition xmlns:p14="http://schemas.microsoft.com/office/powerpoint/2010/main" spd="slow" advTm="12689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179" y="194054"/>
            <a:ext cx="7567448" cy="720346"/>
          </a:xfrm>
        </p:spPr>
        <p:txBody>
          <a:bodyPr/>
          <a:lstStyle/>
          <a:p>
            <a:r>
              <a:rPr lang="en-US" dirty="0" smtClean="0"/>
              <a:t>Why is the duty to disclose limited?</a:t>
            </a:r>
            <a:br>
              <a:rPr lang="en-US" dirty="0" smtClean="0"/>
            </a:br>
            <a:endParaRPr lang="en-US" dirty="0"/>
          </a:p>
        </p:txBody>
      </p:sp>
      <p:sp>
        <p:nvSpPr>
          <p:cNvPr id="3" name="Content Placeholder 2"/>
          <p:cNvSpPr>
            <a:spLocks noGrp="1"/>
          </p:cNvSpPr>
          <p:nvPr>
            <p:ph idx="1"/>
          </p:nvPr>
        </p:nvSpPr>
        <p:spPr/>
        <p:txBody>
          <a:bodyPr/>
          <a:lstStyle/>
          <a:p>
            <a:pPr>
              <a:buAutoNum type="arabicParenBoth"/>
            </a:pPr>
            <a:r>
              <a:rPr lang="en-US" dirty="0" smtClean="0"/>
              <a:t>Imagine trying to sell your car if you had to disclose all its warts?  </a:t>
            </a:r>
          </a:p>
          <a:p>
            <a:pPr>
              <a:buAutoNum type="arabicParenBoth"/>
            </a:pPr>
            <a:r>
              <a:rPr lang="en-US" dirty="0" smtClean="0"/>
              <a:t>Don’t we want to reward people who take initiative and discover things?  If the oil company discovers that there is oil on the </a:t>
            </a:r>
            <a:r>
              <a:rPr lang="en-US" dirty="0" err="1" smtClean="0"/>
              <a:t>Clampett’s</a:t>
            </a:r>
            <a:r>
              <a:rPr lang="en-US" dirty="0" smtClean="0"/>
              <a:t> land (by various scientific techniques), should it be able to buy the land cheap, or should it be required to send the </a:t>
            </a:r>
            <a:r>
              <a:rPr lang="en-US" dirty="0" err="1" smtClean="0"/>
              <a:t>Clampett’s</a:t>
            </a:r>
            <a:r>
              <a:rPr lang="en-US" dirty="0" smtClean="0"/>
              <a:t> to Beverly Hills?</a:t>
            </a:r>
          </a:p>
          <a:p>
            <a:pPr>
              <a:buAutoNum type="arabicParenBoth"/>
            </a:pPr>
            <a:r>
              <a:rPr lang="en-US" dirty="0" smtClean="0"/>
              <a:t>Who is the cheapest loss avoider?  (mistake-preventer)</a:t>
            </a:r>
          </a:p>
          <a:p>
            <a:pPr>
              <a:buAutoNum type="arabicParenBoth"/>
            </a:pPr>
            <a:r>
              <a:rPr lang="en-US" dirty="0" smtClean="0"/>
              <a:t>Shouldn’t people watch out for themselves?</a:t>
            </a:r>
          </a:p>
          <a:p>
            <a:pPr>
              <a:buAutoNum type="arabicParenBoth"/>
            </a:pPr>
            <a:endParaRPr lang="en-US" dirty="0"/>
          </a:p>
          <a:p>
            <a:pPr marL="0" indent="0"/>
            <a:r>
              <a:rPr lang="en-US" dirty="0" smtClean="0"/>
              <a:t>But if the relationship suggests that </a:t>
            </a:r>
            <a:r>
              <a:rPr lang="en-US" smtClean="0"/>
              <a:t>there should </a:t>
            </a:r>
            <a:r>
              <a:rPr lang="en-US" dirty="0" smtClean="0"/>
              <a:t>be disclosure (because of understandings of </a:t>
            </a:r>
            <a:r>
              <a:rPr lang="en-US" dirty="0" err="1" smtClean="0"/>
              <a:t>g.f</a:t>
            </a:r>
            <a:r>
              <a:rPr lang="en-US" dirty="0" smtClean="0"/>
              <a:t>. and </a:t>
            </a:r>
            <a:r>
              <a:rPr lang="en-US" dirty="0" err="1" smtClean="0"/>
              <a:t>f.d</a:t>
            </a:r>
            <a:r>
              <a:rPr lang="en-US" dirty="0" smtClean="0"/>
              <a:t>.), then non-disclosure can amount to misrepresentation and allow avoidance of the contract.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6630971"/>
      </p:ext>
    </p:extLst>
  </p:cSld>
  <p:clrMapOvr>
    <a:masterClrMapping/>
  </p:clrMapOvr>
  <mc:AlternateContent xmlns:mc="http://schemas.openxmlformats.org/markup-compatibility/2006">
    <mc:Choice xmlns:p14="http://schemas.microsoft.com/office/powerpoint/2010/main" Requires="p14">
      <p:transition spd="slow" p14:dur="2000" advTm="128782"/>
    </mc:Choice>
    <mc:Fallback>
      <p:transition xmlns:p14="http://schemas.microsoft.com/office/powerpoint/2010/main" spd="slow" advTm="1287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37</TotalTime>
  <Words>517</Words>
  <Application>Microsoft Macintosh PowerPoint</Application>
  <PresentationFormat>On-screen Show (4:3)</PresentationFormat>
  <Paragraphs>23</Paragraphs>
  <Slides>5</Slides>
  <Notes>0</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Angles</vt:lpstr>
      <vt:lpstr>Duty to Disclose</vt:lpstr>
      <vt:lpstr>Just as Silence is not  acceptance (except when it is),   silence is not misrepresentation (except when it is) – When there is a duty to disclose</vt:lpstr>
      <vt:lpstr>ObDe v. SCHLEMEYER</vt:lpstr>
      <vt:lpstr>The Restatement’s Approach to the Duty to Disclose - § 161</vt:lpstr>
      <vt:lpstr>Why is the duty to disclose limited? </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Duty to Disclose</dc:title>
  <dc:creator>rrosen Rosen</dc:creator>
  <cp:lastModifiedBy>rrosen Rosen</cp:lastModifiedBy>
  <cp:revision>4</cp:revision>
  <dcterms:created xsi:type="dcterms:W3CDTF">2020-03-20T18:50:01Z</dcterms:created>
  <dcterms:modified xsi:type="dcterms:W3CDTF">2020-03-20T19:28:00Z</dcterms:modified>
</cp:coreProperties>
</file>