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sldIdLst>
    <p:sldId id="256" r:id="rId2"/>
    <p:sldId id="267" r:id="rId3"/>
    <p:sldId id="266" r:id="rId4"/>
    <p:sldId id="268" r:id="rId5"/>
    <p:sldId id="269" r:id="rId6"/>
    <p:sldId id="270"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48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March 20,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March 20,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March 20,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March 20,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March 20, 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March 20,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March 20, 2020</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710681" y="1124970"/>
            <a:ext cx="5518833" cy="1570864"/>
          </a:xfrm>
        </p:spPr>
        <p:txBody>
          <a:bodyPr/>
          <a:lstStyle/>
          <a:p>
            <a:r>
              <a:rPr lang="en-US" dirty="0" smtClean="0"/>
              <a:t>Syllabus Section 23 </a:t>
            </a:r>
            <a:r>
              <a:rPr lang="mr-IN" dirty="0" smtClean="0"/>
              <a:t>–</a:t>
            </a:r>
            <a:r>
              <a:rPr lang="en-US" dirty="0" smtClean="0"/>
              <a:t> </a:t>
            </a:r>
            <a:r>
              <a:rPr lang="en-US" dirty="0" smtClean="0"/>
              <a:t>voidable by one lacking</a:t>
            </a:r>
            <a:r>
              <a:rPr lang="en-US" dirty="0" smtClean="0"/>
              <a:t> </a:t>
            </a:r>
            <a:r>
              <a:rPr lang="en-US" dirty="0" smtClean="0"/>
              <a:t>Capacity</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24280211"/>
      </p:ext>
    </p:extLst>
  </p:cSld>
  <p:clrMapOvr>
    <a:masterClrMapping/>
  </p:clrMapOvr>
  <mc:AlternateContent xmlns:mc="http://schemas.openxmlformats.org/markup-compatibility/2006" xmlns:p14="http://schemas.microsoft.com/office/powerpoint/2010/main">
    <mc:Choice Requires="p14">
      <p:transition spd="slow" p14:dur="2000" advTm="31824"/>
    </mc:Choice>
    <mc:Fallback xmlns="">
      <p:transition xmlns:p14="http://schemas.microsoft.com/office/powerpoint/2010/main" spd="slow" advTm="318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t>Core:</a:t>
            </a:r>
          </a:p>
          <a:p>
            <a:r>
              <a:rPr lang="en-US" dirty="0" smtClean="0"/>
              <a:t>Preserving free choice or preserving the lack of emancipation</a:t>
            </a:r>
            <a:endParaRPr lang="en-US" dirty="0"/>
          </a:p>
        </p:txBody>
      </p:sp>
      <p:sp>
        <p:nvSpPr>
          <p:cNvPr id="3" name="Content Placeholder 2"/>
          <p:cNvSpPr>
            <a:spLocks noGrp="1"/>
          </p:cNvSpPr>
          <p:nvPr>
            <p:ph sz="half" idx="2"/>
          </p:nvPr>
        </p:nvSpPr>
        <p:spPr/>
        <p:txBody>
          <a:bodyPr/>
          <a:lstStyle/>
          <a:p>
            <a:r>
              <a:rPr lang="en-US" dirty="0" smtClean="0"/>
              <a:t>Periphery:  Expanding protected statuses</a:t>
            </a:r>
            <a:endParaRPr lang="en-US" dirty="0"/>
          </a:p>
        </p:txBody>
      </p:sp>
      <p:sp>
        <p:nvSpPr>
          <p:cNvPr id="4" name="Title 3"/>
          <p:cNvSpPr>
            <a:spLocks noGrp="1"/>
          </p:cNvSpPr>
          <p:nvPr>
            <p:ph type="title"/>
          </p:nvPr>
        </p:nvSpPr>
        <p:spPr/>
        <p:txBody>
          <a:bodyPr/>
          <a:lstStyle/>
          <a:p>
            <a:r>
              <a:rPr lang="en-US" dirty="0" smtClean="0"/>
              <a:t>Capacity to Contract</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50028718"/>
      </p:ext>
    </p:extLst>
  </p:cSld>
  <p:clrMapOvr>
    <a:masterClrMapping/>
  </p:clrMapOvr>
  <mc:AlternateContent xmlns:mc="http://schemas.openxmlformats.org/markup-compatibility/2006" xmlns:p14="http://schemas.microsoft.com/office/powerpoint/2010/main">
    <mc:Choice Requires="p14">
      <p:transition spd="slow" p14:dur="2000" advTm="67735"/>
    </mc:Choice>
    <mc:Fallback xmlns="">
      <p:transition xmlns:p14="http://schemas.microsoft.com/office/powerpoint/2010/main" spd="slow" advTm="6773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782" y="365760"/>
            <a:ext cx="7717117" cy="722942"/>
          </a:xfrm>
        </p:spPr>
        <p:txBody>
          <a:bodyPr/>
          <a:lstStyle/>
          <a:p>
            <a:r>
              <a:rPr lang="en-US" dirty="0" smtClean="0"/>
              <a:t>Mental Illness or Defect and </a:t>
            </a:r>
            <a:r>
              <a:rPr lang="en-US" dirty="0" err="1" smtClean="0"/>
              <a:t>IntoxiCation</a:t>
            </a:r>
            <a:endParaRPr lang="en-US" dirty="0"/>
          </a:p>
        </p:txBody>
      </p:sp>
      <p:sp>
        <p:nvSpPr>
          <p:cNvPr id="3" name="Content Placeholder 2"/>
          <p:cNvSpPr>
            <a:spLocks noGrp="1"/>
          </p:cNvSpPr>
          <p:nvPr>
            <p:ph idx="1"/>
          </p:nvPr>
        </p:nvSpPr>
        <p:spPr>
          <a:xfrm>
            <a:off x="626782" y="1088703"/>
            <a:ext cx="7717118" cy="3971172"/>
          </a:xfrm>
        </p:spPr>
        <p:txBody>
          <a:bodyPr>
            <a:normAutofit lnSpcReduction="10000"/>
          </a:bodyPr>
          <a:lstStyle/>
          <a:p>
            <a:r>
              <a:rPr lang="en-US" dirty="0" smtClean="0"/>
              <a:t>Compare R2 § 15(1) and § 16,  How do they differ?  </a:t>
            </a:r>
          </a:p>
          <a:p>
            <a:endParaRPr lang="en-US" dirty="0"/>
          </a:p>
          <a:p>
            <a:r>
              <a:rPr lang="en-US" dirty="0" smtClean="0"/>
              <a:t>Both utilize a division that you may know about from criminal law.  An ancient definition of the insanity defense is when the accused cannot understand the difference between right and wrong. Another formulation is that the accused had an “irresistible impulse,” in </a:t>
            </a:r>
            <a:r>
              <a:rPr lang="en-US" dirty="0"/>
              <a:t>which the defendant argues that they should not be held criminally liable for their actions that broke the law, because they could not control those actions, even if they knew them to be wrong</a:t>
            </a:r>
            <a:r>
              <a:rPr lang="en-US" dirty="0" smtClean="0"/>
              <a:t>.  </a:t>
            </a:r>
          </a:p>
          <a:p>
            <a:r>
              <a:rPr lang="en-US" dirty="0" smtClean="0"/>
              <a:t>If you haven’t seen </a:t>
            </a:r>
            <a:r>
              <a:rPr lang="en-US" i="1" dirty="0" smtClean="0"/>
              <a:t>Anatomy of A Murder </a:t>
            </a:r>
            <a:r>
              <a:rPr lang="en-US" dirty="0" smtClean="0"/>
              <a:t>(with James Stewart as a possibly unethical lawyer, who coaches his client to claim an irresistible impulse), you should.</a:t>
            </a:r>
          </a:p>
          <a:p>
            <a:endParaRPr lang="en-US" dirty="0"/>
          </a:p>
          <a:p>
            <a:r>
              <a:rPr lang="en-US" dirty="0" smtClean="0"/>
              <a:t>But is the difference between the tests for whether a contract should not be enforced in 15(1) and (16) based on a need for business to be done with partially intoxicated parties?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85416615"/>
      </p:ext>
    </p:extLst>
  </p:cSld>
  <p:clrMapOvr>
    <a:masterClrMapping/>
  </p:clrMapOvr>
  <mc:AlternateContent xmlns:mc="http://schemas.openxmlformats.org/markup-compatibility/2006" xmlns:p14="http://schemas.microsoft.com/office/powerpoint/2010/main">
    <mc:Choice Requires="p14">
      <p:transition spd="slow" p14:dur="2000" advTm="79736"/>
    </mc:Choice>
    <mc:Fallback xmlns="">
      <p:transition xmlns:p14="http://schemas.microsoft.com/office/powerpoint/2010/main" spd="slow" advTm="797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64" y="197946"/>
            <a:ext cx="7785286" cy="902682"/>
          </a:xfrm>
        </p:spPr>
        <p:txBody>
          <a:bodyPr/>
          <a:lstStyle/>
          <a:p>
            <a:r>
              <a:rPr lang="en-US" dirty="0" smtClean="0"/>
              <a:t>Are we doing the one who can claim a lack of capacity a favor?</a:t>
            </a:r>
            <a:endParaRPr lang="en-US" dirty="0"/>
          </a:p>
        </p:txBody>
      </p:sp>
      <p:sp>
        <p:nvSpPr>
          <p:cNvPr id="3" name="Content Placeholder 2"/>
          <p:cNvSpPr>
            <a:spLocks noGrp="1"/>
          </p:cNvSpPr>
          <p:nvPr>
            <p:ph idx="1"/>
          </p:nvPr>
        </p:nvSpPr>
        <p:spPr>
          <a:xfrm>
            <a:off x="940172" y="1385621"/>
            <a:ext cx="7403728" cy="3294856"/>
          </a:xfrm>
        </p:spPr>
        <p:txBody>
          <a:bodyPr>
            <a:normAutofit fontScale="92500" lnSpcReduction="10000"/>
          </a:bodyPr>
          <a:lstStyle/>
          <a:p>
            <a:r>
              <a:rPr lang="en-US" dirty="0" smtClean="0"/>
              <a:t>Who would want to deal with someone who can come back and have a court not enforce a contract because they lacked contractual capacity?</a:t>
            </a:r>
          </a:p>
          <a:p>
            <a:endParaRPr lang="en-US" dirty="0"/>
          </a:p>
          <a:p>
            <a:r>
              <a:rPr lang="en-US" dirty="0" smtClean="0"/>
              <a:t>Did we do women a favor when we required their husbands to agree to the contract with a third party in order for them to be enforceable?</a:t>
            </a:r>
          </a:p>
          <a:p>
            <a:r>
              <a:rPr lang="en-US" dirty="0" smtClean="0"/>
              <a:t>Does § 15 do the mentally challenged a favor?  How broadly should we interpret “mental illness and defect”?  </a:t>
            </a:r>
          </a:p>
          <a:p>
            <a:r>
              <a:rPr lang="en-US" dirty="0" smtClean="0"/>
              <a:t>Notice 15(2) in which the court judges the adequacy of consideration,  the extent of reliance and knowledge of the incapacity to enforce contracts.  </a:t>
            </a:r>
          </a:p>
          <a:p>
            <a:r>
              <a:rPr lang="en-US" dirty="0" smtClean="0"/>
              <a:t>My bumper ticker reads “Shopaholic </a:t>
            </a:r>
            <a:r>
              <a:rPr lang="mr-IN" dirty="0" smtClean="0"/>
              <a:t>–</a:t>
            </a:r>
            <a:r>
              <a:rPr lang="en-US" dirty="0" smtClean="0"/>
              <a:t> Born to Shop,”  I back into a parking space right in front of a shop.  The owner sees my car.  He sells me an outrageously expensive suit. A year later, I come back with the suit and demand my money back under §15.  What result?</a:t>
            </a: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37167793"/>
      </p:ext>
    </p:extLst>
  </p:cSld>
  <p:clrMapOvr>
    <a:masterClrMapping/>
  </p:clrMapOvr>
  <mc:AlternateContent xmlns:mc="http://schemas.openxmlformats.org/markup-compatibility/2006" xmlns:p14="http://schemas.microsoft.com/office/powerpoint/2010/main">
    <mc:Choice Requires="p14">
      <p:transition spd="slow" p14:dur="2000" advTm="119458"/>
    </mc:Choice>
    <mc:Fallback xmlns="">
      <p:transition xmlns:p14="http://schemas.microsoft.com/office/powerpoint/2010/main" spd="slow" advTm="11945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Infancy</a:t>
            </a:r>
            <a:endParaRPr lang="en-US" dirty="0"/>
          </a:p>
        </p:txBody>
      </p:sp>
      <p:sp>
        <p:nvSpPr>
          <p:cNvPr id="3" name="Content Placeholder 2"/>
          <p:cNvSpPr>
            <a:spLocks noGrp="1"/>
          </p:cNvSpPr>
          <p:nvPr>
            <p:ph idx="1"/>
          </p:nvPr>
        </p:nvSpPr>
        <p:spPr/>
        <p:txBody>
          <a:bodyPr>
            <a:normAutofit lnSpcReduction="10000"/>
          </a:bodyPr>
          <a:lstStyle/>
          <a:p>
            <a:r>
              <a:rPr lang="en-US" dirty="0" smtClean="0"/>
              <a:t>Blackstone says “Law is a mysterious science because in the law a bastard has no ancestors.”  (Although in reality, a man and a woman somehow were involved before the birth).</a:t>
            </a:r>
          </a:p>
          <a:p>
            <a:r>
              <a:rPr lang="en-US" dirty="0" smtClean="0"/>
              <a:t>Law also is a mysterious science because before the day before one’s 18</a:t>
            </a:r>
            <a:r>
              <a:rPr lang="en-US" baseline="30000" dirty="0" smtClean="0"/>
              <a:t>th</a:t>
            </a:r>
            <a:r>
              <a:rPr lang="en-US" dirty="0" smtClean="0"/>
              <a:t> birthday, one is an “infant.” §14.  You might ask why “until the beginning of the day before” and not on the birthday, but you should know that this formulation is ancient </a:t>
            </a:r>
            <a:r>
              <a:rPr lang="mr-IN" dirty="0" smtClean="0"/>
              <a:t>–</a:t>
            </a:r>
            <a:r>
              <a:rPr lang="en-US" dirty="0" smtClean="0"/>
              <a:t> It was true in Blackstone’s time (although the age then was 21).  </a:t>
            </a:r>
          </a:p>
          <a:p>
            <a:r>
              <a:rPr lang="en-US" dirty="0" smtClean="0"/>
              <a:t>Does this law do the 15 or 16 year old infant a favor? (Remember, infants are responsible for their torts)</a:t>
            </a:r>
          </a:p>
          <a:p>
            <a:r>
              <a:rPr lang="en-US" dirty="0" smtClean="0"/>
              <a:t>N.B., There is a “necessities” exception.  Contracts with infants for necessities are enforceable.  What are “necessities”?  Food? Cell phones? Automobiles?</a:t>
            </a:r>
          </a:p>
          <a:p>
            <a:r>
              <a:rPr lang="en-US" dirty="0" smtClean="0"/>
              <a:t>Consider that in the 19</a:t>
            </a:r>
            <a:r>
              <a:rPr lang="en-US" baseline="30000" dirty="0" smtClean="0"/>
              <a:t>th</a:t>
            </a:r>
            <a:r>
              <a:rPr lang="en-US" dirty="0" smtClean="0"/>
              <a:t> century, one was married and employed as an infant.  How did that happen?  “Emancipated minors” had contractual capacity.</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49494310"/>
      </p:ext>
    </p:extLst>
  </p:cSld>
  <p:clrMapOvr>
    <a:masterClrMapping/>
  </p:clrMapOvr>
  <mc:AlternateContent xmlns:mc="http://schemas.openxmlformats.org/markup-compatibility/2006" xmlns:p14="http://schemas.microsoft.com/office/powerpoint/2010/main">
    <mc:Choice Requires="p14">
      <p:transition spd="slow" p14:dur="2000" advTm="203144"/>
    </mc:Choice>
    <mc:Fallback xmlns="">
      <p:transition xmlns:p14="http://schemas.microsoft.com/office/powerpoint/2010/main" spd="slow" advTm="20314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Restitution and Capacity</a:t>
            </a:r>
            <a:endParaRPr lang="en-US" dirty="0"/>
          </a:p>
        </p:txBody>
      </p:sp>
      <p:sp>
        <p:nvSpPr>
          <p:cNvPr id="3" name="Content Placeholder 2"/>
          <p:cNvSpPr>
            <a:spLocks noGrp="1"/>
          </p:cNvSpPr>
          <p:nvPr>
            <p:ph idx="1"/>
          </p:nvPr>
        </p:nvSpPr>
        <p:spPr/>
        <p:txBody>
          <a:bodyPr/>
          <a:lstStyle/>
          <a:p>
            <a:r>
              <a:rPr lang="en-US" dirty="0" smtClean="0"/>
              <a:t>Can one sue an individual who lacked capacity at the time of entering into the contract, not under  contract, but for restitution?</a:t>
            </a:r>
          </a:p>
          <a:p>
            <a:r>
              <a:rPr lang="en-US" dirty="0" smtClean="0"/>
              <a:t>Traditional rule:   The one who lacked capacity only had to return so much of what they still had from the contract in order to receive back all </a:t>
            </a:r>
            <a:r>
              <a:rPr lang="en-US" smtClean="0"/>
              <a:t>that they </a:t>
            </a:r>
            <a:r>
              <a:rPr lang="en-US" dirty="0" smtClean="0"/>
              <a:t>gave under the contract.</a:t>
            </a:r>
          </a:p>
          <a:p>
            <a:r>
              <a:rPr lang="en-US" dirty="0" smtClean="0"/>
              <a:t>See </a:t>
            </a:r>
            <a:r>
              <a:rPr lang="en-US" u="sng" dirty="0" err="1" smtClean="0"/>
              <a:t>Halbman</a:t>
            </a:r>
            <a:r>
              <a:rPr lang="en-US" u="sng" dirty="0" smtClean="0"/>
              <a:t> v. Lemke</a:t>
            </a:r>
            <a:r>
              <a:rPr lang="en-US" dirty="0" smtClean="0"/>
              <a:t>, p. 521-22.</a:t>
            </a:r>
          </a:p>
          <a:p>
            <a:endParaRPr lang="en-US" dirty="0"/>
          </a:p>
          <a:p>
            <a:endParaRPr lang="en-US" dirty="0" smtClean="0"/>
          </a:p>
          <a:p>
            <a:endParaRPr lang="en-US" u="sng" dirty="0"/>
          </a:p>
          <a:p>
            <a:endParaRPr lang="en-US" u="sng"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04464782"/>
      </p:ext>
    </p:extLst>
  </p:cSld>
  <p:clrMapOvr>
    <a:masterClrMapping/>
  </p:clrMapOvr>
  <mc:AlternateContent xmlns:mc="http://schemas.openxmlformats.org/markup-compatibility/2006" xmlns:p14="http://schemas.microsoft.com/office/powerpoint/2010/main">
    <mc:Choice Requires="p14">
      <p:transition spd="slow" p14:dur="2000" advTm="145613"/>
    </mc:Choice>
    <mc:Fallback xmlns="">
      <p:transition xmlns:p14="http://schemas.microsoft.com/office/powerpoint/2010/main" spd="slow" advTm="1456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224</TotalTime>
  <Words>650</Words>
  <Application>Microsoft Macintosh PowerPoint</Application>
  <PresentationFormat>On-screen Show (4:3)</PresentationFormat>
  <Paragraphs>31</Paragraphs>
  <Slides>6</Slides>
  <Notes>0</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Angles</vt:lpstr>
      <vt:lpstr>Syllabus Section 23 – voidable by one lacking Capacity</vt:lpstr>
      <vt:lpstr>Capacity to Contract</vt:lpstr>
      <vt:lpstr>Mental Illness or Defect and IntoxiCation</vt:lpstr>
      <vt:lpstr>Are we doing the one who can claim a lack of capacity a favor?</vt:lpstr>
      <vt:lpstr>Infancy</vt:lpstr>
      <vt:lpstr>Restitution and Capacity</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Syllabus Section 23 – Illegal Contracts and Capacity</dc:title>
  <dc:creator>rrosen Rosen</dc:creator>
  <cp:lastModifiedBy>rrosen Rosen</cp:lastModifiedBy>
  <cp:revision>21</cp:revision>
  <dcterms:created xsi:type="dcterms:W3CDTF">2020-03-18T15:23:05Z</dcterms:created>
  <dcterms:modified xsi:type="dcterms:W3CDTF">2020-03-20T15:16:02Z</dcterms:modified>
</cp:coreProperties>
</file>