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wav" ContentType="audio/wav"/>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7" autoAdjust="0"/>
    <p:restoredTop sz="94622" autoAdjust="0"/>
  </p:normalViewPr>
  <p:slideViewPr>
    <p:cSldViewPr snapToGrid="0" snapToObjects="1">
      <p:cViewPr varScale="1">
        <p:scale>
          <a:sx n="83" d="100"/>
          <a:sy n="83" d="100"/>
        </p:scale>
        <p:origin x="-4552"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printerSettings" Target="printerSettings/printerSettings1.bin"/><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D0065BE-0657-4A47-90AD-C21C55E16B19}" type="datetime4">
              <a:rPr lang="en-US" smtClean="0"/>
              <a:pPr/>
              <a:t>March 20, 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6C3AA4-67BE-44F7-809A-3582401494AF}" type="datetime4">
              <a:rPr lang="en-US" smtClean="0"/>
              <a:pPr/>
              <a:t>March 20, 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172EEB-1769-4776-AD69-E7C1260563EB}" type="datetime4">
              <a:rPr lang="en-US" smtClean="0"/>
              <a:pPr/>
              <a:t>March 20, 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47BB8AF-C16A-4836-A92D-61834B5F0BA5}" type="datetime4">
              <a:rPr lang="en-US" smtClean="0"/>
              <a:pPr/>
              <a:t>March 20, 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text styles</a:t>
            </a:r>
          </a:p>
        </p:txBody>
      </p:sp>
      <p:sp>
        <p:nvSpPr>
          <p:cNvPr id="4" name="Date Placeholder 3"/>
          <p:cNvSpPr>
            <a:spLocks noGrp="1"/>
          </p:cNvSpPr>
          <p:nvPr>
            <p:ph type="dt" sz="half" idx="10"/>
          </p:nvPr>
        </p:nvSpPr>
        <p:spPr/>
        <p:txBody>
          <a:bodyPr/>
          <a:lstStyle/>
          <a:p>
            <a:fld id="{647D2193-4505-4A75-99BB-880C6989A757}" type="datetime4">
              <a:rPr lang="en-US" smtClean="0"/>
              <a:pPr/>
              <a:t>March 20, 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13A18F4-33C3-445B-924C-31108C51719C}" type="datetime4">
              <a:rPr lang="en-US" smtClean="0"/>
              <a:pPr/>
              <a:t>March 20, 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AF7543A-E259-478F-9E0D-57BA40E442B7}" type="datetime4">
              <a:rPr lang="en-US" smtClean="0"/>
              <a:pPr/>
              <a:t>March 20, 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FB012D-77A1-44B0-BB26-329BA1EE55C9}" type="datetime4">
              <a:rPr lang="en-US" smtClean="0"/>
              <a:pPr/>
              <a:t>March 20, 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B7499E-3031-413E-B01E-B94970708CAA}" type="datetime4">
              <a:rPr lang="en-US" smtClean="0"/>
              <a:pPr/>
              <a:t>March 20, 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smtClean="0"/>
              <a:t>Click to edit Master text styles</a:t>
            </a:r>
          </a:p>
        </p:txBody>
      </p:sp>
      <p:sp>
        <p:nvSpPr>
          <p:cNvPr id="5" name="Date Placeholder 4"/>
          <p:cNvSpPr>
            <a:spLocks noGrp="1"/>
          </p:cNvSpPr>
          <p:nvPr>
            <p:ph type="dt" sz="half" idx="10"/>
          </p:nvPr>
        </p:nvSpPr>
        <p:spPr/>
        <p:txBody>
          <a:bodyPr/>
          <a:lstStyle/>
          <a:p>
            <a:fld id="{DC7EAB0C-2220-4D0E-A0DD-DB7FA0F742F4}" type="datetime4">
              <a:rPr lang="en-US" smtClean="0"/>
              <a:pPr/>
              <a:t>March 20, 2020</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2754ED01-E2A0-4C1E-8E21-014B99041579}"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smtClean="0"/>
              <a:t>Drag picture to placeholder or click icon to add</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416D63-31BF-4B94-B6C5-E20B2C63F515}" type="datetime4">
              <a:rPr lang="en-US" smtClean="0"/>
              <a:pPr/>
              <a:t>March 20, 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fld id="{62B1B13E-D5AF-485E-81A1-82A140076526}" type="datetime4">
              <a:rPr lang="en-US" smtClean="0"/>
              <a:pPr/>
              <a:t>March 20, 2020</a:t>
            </a:fld>
            <a:endParaRPr lang="en-US" dirty="0"/>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2754ED01-E2A0-4C1E-8E21-014B9904157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3.png"/><Relationship Id="rId1" Type="http://schemas.microsoft.com/office/2007/relationships/media" Target="../media/media1.wav"/><Relationship Id="rId2" Type="http://schemas.openxmlformats.org/officeDocument/2006/relationships/audio" Target="../media/media1.wav"/></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10.wav"/><Relationship Id="rId2" Type="http://schemas.openxmlformats.org/officeDocument/2006/relationships/audio" Target="../media/media10.wav"/></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image" Target="../media/image3.png"/><Relationship Id="rId1" Type="http://schemas.microsoft.com/office/2007/relationships/media" Target="../media/media2.wav"/><Relationship Id="rId2" Type="http://schemas.openxmlformats.org/officeDocument/2006/relationships/audio" Target="../media/media2.wav"/></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3.wav"/><Relationship Id="rId2" Type="http://schemas.openxmlformats.org/officeDocument/2006/relationships/audio" Target="../media/media3.wa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4.wav"/><Relationship Id="rId2" Type="http://schemas.openxmlformats.org/officeDocument/2006/relationships/audio" Target="../media/media4.wa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5.wav"/><Relationship Id="rId2" Type="http://schemas.openxmlformats.org/officeDocument/2006/relationships/audio" Target="../media/media5.wav"/></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6.wav"/><Relationship Id="rId2" Type="http://schemas.openxmlformats.org/officeDocument/2006/relationships/audio" Target="../media/media6.wav"/></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7.wav"/><Relationship Id="rId2" Type="http://schemas.openxmlformats.org/officeDocument/2006/relationships/audio" Target="../media/media7.wav"/></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8.wav"/><Relationship Id="rId2" Type="http://schemas.openxmlformats.org/officeDocument/2006/relationships/audio" Target="../media/media8.wav"/></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9.wav"/><Relationship Id="rId2" Type="http://schemas.openxmlformats.org/officeDocument/2006/relationships/audio" Target="../media/media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19140000">
            <a:off x="710681" y="1124970"/>
            <a:ext cx="5518833" cy="1570864"/>
          </a:xfrm>
        </p:spPr>
        <p:txBody>
          <a:bodyPr/>
          <a:lstStyle/>
          <a:p>
            <a:r>
              <a:rPr lang="en-US" dirty="0" smtClean="0"/>
              <a:t>Syllabus Section 23 </a:t>
            </a:r>
            <a:r>
              <a:rPr lang="mr-IN" dirty="0" smtClean="0"/>
              <a:t>–</a:t>
            </a:r>
            <a:r>
              <a:rPr lang="en-US" dirty="0" smtClean="0"/>
              <a:t> Illegal Contracts and Capacity</a:t>
            </a:r>
            <a:endParaRPr lang="en-US" dirty="0"/>
          </a:p>
        </p:txBody>
      </p:sp>
      <p:sp>
        <p:nvSpPr>
          <p:cNvPr id="3" name="Subtitle 2"/>
          <p:cNvSpPr>
            <a:spLocks noGrp="1"/>
          </p:cNvSpPr>
          <p:nvPr>
            <p:ph type="subTitle" idx="1"/>
          </p:nvPr>
        </p:nvSpPr>
        <p:spPr/>
        <p:txBody>
          <a:bodyPr/>
          <a:lstStyle/>
          <a:p>
            <a:endParaRPr lang="en-US"/>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824280211"/>
      </p:ext>
    </p:extLst>
  </p:cSld>
  <p:clrMapOvr>
    <a:masterClrMapping/>
  </p:clrMapOvr>
  <mc:AlternateContent xmlns:mc="http://schemas.openxmlformats.org/markup-compatibility/2006" xmlns:p14="http://schemas.microsoft.com/office/powerpoint/2010/main">
    <mc:Choice Requires="p14">
      <p:transition spd="slow" p14:dur="2000" advTm="31824"/>
    </mc:Choice>
    <mc:Fallback xmlns="">
      <p:transition xmlns:p14="http://schemas.microsoft.com/office/powerpoint/2010/main" spd="slow" advTm="31824"/>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we understand judicial power?</a:t>
            </a:r>
          </a:p>
        </p:txBody>
      </p:sp>
      <p:sp>
        <p:nvSpPr>
          <p:cNvPr id="3" name="Content Placeholder 2"/>
          <p:cNvSpPr>
            <a:spLocks noGrp="1"/>
          </p:cNvSpPr>
          <p:nvPr>
            <p:ph idx="1"/>
          </p:nvPr>
        </p:nvSpPr>
        <p:spPr/>
        <p:txBody>
          <a:bodyPr>
            <a:normAutofit fontScale="85000" lnSpcReduction="20000"/>
          </a:bodyPr>
          <a:lstStyle/>
          <a:p>
            <a:r>
              <a:rPr lang="en-US" dirty="0" smtClean="0"/>
              <a:t>The majority remands the case so that the trial court could determine what is a reasonable time and place restriction.  </a:t>
            </a:r>
          </a:p>
          <a:p>
            <a:r>
              <a:rPr lang="en-US" dirty="0" smtClean="0"/>
              <a:t>The dissent says a court can blue-pencil, but if it can’t, it must throw out the restrictive covenant.</a:t>
            </a:r>
          </a:p>
          <a:p>
            <a:endParaRPr lang="en-US" dirty="0"/>
          </a:p>
          <a:p>
            <a:r>
              <a:rPr lang="en-US" dirty="0" smtClean="0"/>
              <a:t>Is it true that the majority is exercising more judicial power than the dissent?</a:t>
            </a:r>
          </a:p>
          <a:p>
            <a:endParaRPr lang="en-US" dirty="0"/>
          </a:p>
          <a:p>
            <a:r>
              <a:rPr lang="en-US" dirty="0" smtClean="0"/>
              <a:t>Justice Abrahamson (509) asks a different question.  What incentives do these positions give the employer?  Doesn’t the majority’s position mean that employers will write overly restrictive clauses, counting on most employees complying with the broad restrictions and for the few who challenge it, the employer will end up with the reasonable clause they should have written in the first place.  </a:t>
            </a:r>
          </a:p>
          <a:p>
            <a:r>
              <a:rPr lang="en-US" dirty="0" smtClean="0"/>
              <a:t>Contacts that courts will cut down as the majority in Fullerton does will contain many </a:t>
            </a:r>
            <a:r>
              <a:rPr lang="en-US" i="1" dirty="0" smtClean="0"/>
              <a:t>“in </a:t>
            </a:r>
            <a:r>
              <a:rPr lang="en-US" i="1" dirty="0" err="1" smtClean="0"/>
              <a:t>terrorem</a:t>
            </a:r>
            <a:r>
              <a:rPr lang="en-US" dirty="0" smtClean="0"/>
              <a:t>” clauses </a:t>
            </a:r>
            <a:r>
              <a:rPr lang="mr-IN" dirty="0" smtClean="0"/>
              <a:t>–</a:t>
            </a:r>
            <a:r>
              <a:rPr lang="en-US" dirty="0" smtClean="0"/>
              <a:t> that will terrorize the non-litigious and in action will result in employers having a freer hand than the majority thinks they should have (and maybe convincing employees not to quit because their opportunities they think are limited by the term of the clause).</a:t>
            </a:r>
            <a:endParaRPr lang="en-US" dirty="0"/>
          </a:p>
          <a:p>
            <a:r>
              <a:rPr lang="en-US" dirty="0" smtClean="0"/>
              <a:t> </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8454720"/>
      </p:ext>
    </p:extLst>
  </p:cSld>
  <p:clrMapOvr>
    <a:masterClrMapping/>
  </p:clrMapOvr>
  <mc:AlternateContent xmlns:mc="http://schemas.openxmlformats.org/markup-compatibility/2006" xmlns:p14="http://schemas.microsoft.com/office/powerpoint/2010/main">
    <mc:Choice Requires="p14">
      <p:transition spd="slow" p14:dur="2000" advTm="100981"/>
    </mc:Choice>
    <mc:Fallback xmlns="">
      <p:transition xmlns:p14="http://schemas.microsoft.com/office/powerpoint/2010/main" spd="slow" advTm="100981"/>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en-US" dirty="0" smtClean="0"/>
              <a:t>CORE -  The classical meaning, often focused on an understanding of free consent</a:t>
            </a:r>
            <a:endParaRPr lang="en-US" dirty="0"/>
          </a:p>
        </p:txBody>
      </p:sp>
      <p:sp>
        <p:nvSpPr>
          <p:cNvPr id="3" name="Content Placeholder 2"/>
          <p:cNvSpPr>
            <a:spLocks noGrp="1"/>
          </p:cNvSpPr>
          <p:nvPr>
            <p:ph sz="half" idx="2"/>
          </p:nvPr>
        </p:nvSpPr>
        <p:spPr/>
        <p:txBody>
          <a:bodyPr/>
          <a:lstStyle/>
          <a:p>
            <a:r>
              <a:rPr lang="en-US" dirty="0" smtClean="0"/>
              <a:t>PERIPHERY </a:t>
            </a:r>
            <a:r>
              <a:rPr lang="mr-IN" dirty="0" smtClean="0"/>
              <a:t>–</a:t>
            </a:r>
            <a:r>
              <a:rPr lang="en-US" dirty="0" smtClean="0"/>
              <a:t> The modern understanding which expands the defense, often based on understandings of public policy</a:t>
            </a:r>
            <a:endParaRPr lang="en-US" dirty="0"/>
          </a:p>
        </p:txBody>
      </p:sp>
      <p:sp>
        <p:nvSpPr>
          <p:cNvPr id="4" name="Title 3"/>
          <p:cNvSpPr>
            <a:spLocks noGrp="1"/>
          </p:cNvSpPr>
          <p:nvPr>
            <p:ph type="title"/>
          </p:nvPr>
        </p:nvSpPr>
        <p:spPr>
          <a:xfrm>
            <a:off x="692759" y="197946"/>
            <a:ext cx="7651141" cy="899334"/>
          </a:xfrm>
        </p:spPr>
        <p:txBody>
          <a:bodyPr/>
          <a:lstStyle/>
          <a:p>
            <a:r>
              <a:rPr lang="en-US" dirty="0" smtClean="0"/>
              <a:t>Each contractual defense has a core and a periphery</a:t>
            </a:r>
            <a:endParaRPr lang="en-US"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845998449"/>
      </p:ext>
    </p:extLst>
  </p:cSld>
  <p:clrMapOvr>
    <a:masterClrMapping/>
  </p:clrMapOvr>
  <mc:AlternateContent xmlns:mc="http://schemas.openxmlformats.org/markup-compatibility/2006" xmlns:p14="http://schemas.microsoft.com/office/powerpoint/2010/main">
    <mc:Choice Requires="p14">
      <p:transition spd="slow" p14:dur="2000" advTm="35018"/>
    </mc:Choice>
    <mc:Fallback xmlns="">
      <p:transition xmlns:p14="http://schemas.microsoft.com/office/powerpoint/2010/main" spd="slow" advTm="35018"/>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Defense of Illegality - Core</a:t>
            </a:r>
            <a:endParaRPr lang="en-US" dirty="0"/>
          </a:p>
        </p:txBody>
      </p:sp>
      <p:sp>
        <p:nvSpPr>
          <p:cNvPr id="3" name="Content Placeholder 2"/>
          <p:cNvSpPr>
            <a:spLocks noGrp="1"/>
          </p:cNvSpPr>
          <p:nvPr>
            <p:ph idx="1"/>
          </p:nvPr>
        </p:nvSpPr>
        <p:spPr/>
        <p:txBody>
          <a:bodyPr/>
          <a:lstStyle/>
          <a:p>
            <a:r>
              <a:rPr lang="en-US" dirty="0" smtClean="0"/>
              <a:t>Courts will not enforce contracts for which the consideration is an illegal action, such as murder for hire contracts or contracts to deal in substances that one is not legally entitled to possess.</a:t>
            </a:r>
          </a:p>
          <a:p>
            <a:r>
              <a:rPr lang="en-US" dirty="0" smtClean="0"/>
              <a:t>At one time, such contracts would be said to lack consideration (because one was not doing something that one had the legal right to do).</a:t>
            </a:r>
          </a:p>
          <a:p>
            <a:r>
              <a:rPr lang="en-US" dirty="0" smtClean="0"/>
              <a:t>Now, we also would say that even though there is a contract, it is unenforceable on grounds of illegality</a:t>
            </a:r>
          </a:p>
          <a:p>
            <a:endParaRPr lang="en-US" dirty="0" smtClean="0"/>
          </a:p>
          <a:p>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272007085"/>
      </p:ext>
    </p:extLst>
  </p:cSld>
  <p:clrMapOvr>
    <a:masterClrMapping/>
  </p:clrMapOvr>
  <mc:AlternateContent xmlns:mc="http://schemas.openxmlformats.org/markup-compatibility/2006" xmlns:p14="http://schemas.microsoft.com/office/powerpoint/2010/main">
    <mc:Choice Requires="p14">
      <p:transition spd="slow" p14:dur="2000" advTm="48825"/>
    </mc:Choice>
    <mc:Fallback xmlns="">
      <p:transition xmlns:p14="http://schemas.microsoft.com/office/powerpoint/2010/main" spd="slow" advTm="48825"/>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Defense of illegality </a:t>
            </a:r>
            <a:r>
              <a:rPr lang="mr-IN" dirty="0" smtClean="0"/>
              <a:t>–</a:t>
            </a:r>
            <a:r>
              <a:rPr lang="en-US" dirty="0" smtClean="0"/>
              <a:t> periphery</a:t>
            </a:r>
            <a:endParaRPr lang="en-US" dirty="0"/>
          </a:p>
        </p:txBody>
      </p:sp>
      <p:sp>
        <p:nvSpPr>
          <p:cNvPr id="3" name="Content Placeholder 2"/>
          <p:cNvSpPr>
            <a:spLocks noGrp="1"/>
          </p:cNvSpPr>
          <p:nvPr>
            <p:ph idx="1"/>
          </p:nvPr>
        </p:nvSpPr>
        <p:spPr/>
        <p:txBody>
          <a:bodyPr/>
          <a:lstStyle/>
          <a:p>
            <a:r>
              <a:rPr lang="en-US" dirty="0" smtClean="0"/>
              <a:t>Contracts unenforceable on grounds of public policy</a:t>
            </a:r>
          </a:p>
          <a:p>
            <a:r>
              <a:rPr lang="en-US" dirty="0" smtClean="0"/>
              <a:t>Read R2 §§  178, 179</a:t>
            </a:r>
          </a:p>
          <a:p>
            <a:endParaRPr lang="en-US" dirty="0"/>
          </a:p>
          <a:p>
            <a:r>
              <a:rPr lang="en-US" dirty="0" smtClean="0"/>
              <a:t>As in other peripheral areas, courts go back and forth on how far to go. Some worry about slippery slopes.  Others worry about whether there is a social consensus to make such contracts unenforceable.  </a:t>
            </a:r>
          </a:p>
          <a:p>
            <a:endParaRPr lang="en-US" dirty="0"/>
          </a:p>
          <a:p>
            <a:r>
              <a:rPr lang="en-US" dirty="0" smtClean="0"/>
              <a:t>The minimal periphery is where the court requires showing specific legislation against</a:t>
            </a:r>
          </a:p>
          <a:p>
            <a:r>
              <a:rPr lang="en-US" dirty="0"/>
              <a:t>e</a:t>
            </a:r>
            <a:r>
              <a:rPr lang="en-US" dirty="0" smtClean="0"/>
              <a:t>nforcing the contract </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261429750"/>
      </p:ext>
    </p:extLst>
  </p:cSld>
  <p:clrMapOvr>
    <a:masterClrMapping/>
  </p:clrMapOvr>
  <mc:AlternateContent xmlns:mc="http://schemas.openxmlformats.org/markup-compatibility/2006" xmlns:p14="http://schemas.microsoft.com/office/powerpoint/2010/main">
    <mc:Choice Requires="p14">
      <p:transition spd="slow" p14:dur="2000" advTm="40471"/>
    </mc:Choice>
    <mc:Fallback xmlns="">
      <p:transition xmlns:p14="http://schemas.microsoft.com/office/powerpoint/2010/main" spd="slow" advTm="40471"/>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Carroll v. </a:t>
            </a:r>
            <a:r>
              <a:rPr lang="en-US" dirty="0" err="1" smtClean="0"/>
              <a:t>beardon</a:t>
            </a:r>
            <a:endParaRPr lang="en-US" dirty="0"/>
          </a:p>
        </p:txBody>
      </p:sp>
      <p:sp>
        <p:nvSpPr>
          <p:cNvPr id="3" name="Content Placeholder 2"/>
          <p:cNvSpPr>
            <a:spLocks noGrp="1"/>
          </p:cNvSpPr>
          <p:nvPr>
            <p:ph idx="1"/>
          </p:nvPr>
        </p:nvSpPr>
        <p:spPr/>
        <p:txBody>
          <a:bodyPr/>
          <a:lstStyle/>
          <a:p>
            <a:r>
              <a:rPr lang="en-US" dirty="0" smtClean="0"/>
              <a:t>Notice the illegality involved in the purchaser of the house </a:t>
            </a:r>
            <a:r>
              <a:rPr lang="mr-IN" dirty="0" smtClean="0"/>
              <a:t>–</a:t>
            </a:r>
            <a:r>
              <a:rPr lang="en-US" dirty="0" smtClean="0"/>
              <a:t> selling liquor without a license and furthering prostitution.</a:t>
            </a:r>
          </a:p>
          <a:p>
            <a:r>
              <a:rPr lang="en-US" dirty="0" smtClean="0"/>
              <a:t>Why were these not enough to deny enforcement of the contract?  (Consider the Highwayman’s case, p.484)</a:t>
            </a:r>
          </a:p>
          <a:p>
            <a:endParaRPr lang="en-US" dirty="0"/>
          </a:p>
          <a:p>
            <a:r>
              <a:rPr lang="en-US" dirty="0" smtClean="0"/>
              <a:t>Wasn’t the seller actively participating in the illegality by demanding a price that is only justified if it was the sale of a going (prostitution) business?</a:t>
            </a:r>
          </a:p>
          <a:p>
            <a:endParaRPr lang="en-US" dirty="0"/>
          </a:p>
          <a:p>
            <a:r>
              <a:rPr lang="en-US" dirty="0" smtClean="0"/>
              <a:t>Consider this nugget of the common law: ”S/He who seeks equity must do equity.” (The clean hands doctrine) Defenses to contract formation are equitable doctrines.  The court denies the request to deny enforcement of the contract because the buyer didn’t deserve equitable relief.</a:t>
            </a:r>
            <a:endParaRPr lang="en-US"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095216214"/>
      </p:ext>
    </p:extLst>
  </p:cSld>
  <p:clrMapOvr>
    <a:masterClrMapping/>
  </p:clrMapOvr>
  <mc:AlternateContent xmlns:mc="http://schemas.openxmlformats.org/markup-compatibility/2006" xmlns:p14="http://schemas.microsoft.com/office/powerpoint/2010/main">
    <mc:Choice Requires="p14">
      <p:transition spd="slow" p14:dur="2000" advTm="102259"/>
    </mc:Choice>
    <mc:Fallback xmlns="">
      <p:transition xmlns:p14="http://schemas.microsoft.com/office/powerpoint/2010/main" spd="slow" advTm="102259"/>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Coma Corp. v. Kansas Dep’t of Labor - I</a:t>
            </a:r>
            <a:endParaRPr lang="en-US" dirty="0"/>
          </a:p>
        </p:txBody>
      </p:sp>
      <p:sp>
        <p:nvSpPr>
          <p:cNvPr id="3" name="Content Placeholder 2"/>
          <p:cNvSpPr>
            <a:spLocks noGrp="1"/>
          </p:cNvSpPr>
          <p:nvPr>
            <p:ph idx="1"/>
          </p:nvPr>
        </p:nvSpPr>
        <p:spPr/>
        <p:txBody>
          <a:bodyPr>
            <a:normAutofit lnSpcReduction="10000"/>
          </a:bodyPr>
          <a:lstStyle/>
          <a:p>
            <a:r>
              <a:rPr lang="en-US" dirty="0" smtClean="0"/>
              <a:t>Whose hands are dirtier? (Equally dirty, </a:t>
            </a:r>
            <a:r>
              <a:rPr lang="en-US" i="1" dirty="0" smtClean="0"/>
              <a:t>in </a:t>
            </a:r>
            <a:r>
              <a:rPr lang="en-US" i="1" dirty="0" err="1" smtClean="0"/>
              <a:t>pari</a:t>
            </a:r>
            <a:r>
              <a:rPr lang="en-US" i="1" dirty="0" smtClean="0"/>
              <a:t> delicto, </a:t>
            </a:r>
            <a:r>
              <a:rPr lang="en-US" dirty="0" smtClean="0"/>
              <a:t>the court will not intervene against the possessor or the defendant).  But, courts l also sometimes will evaluate whose hands are dirtier.</a:t>
            </a:r>
          </a:p>
          <a:p>
            <a:endParaRPr lang="en-US" i="1" dirty="0"/>
          </a:p>
          <a:p>
            <a:r>
              <a:rPr lang="en-US" dirty="0" smtClean="0"/>
              <a:t>This case is of significance to us in Miami.  Should an employment contract with a non-citizen who is not authorized to work in the U.S. be honored?  </a:t>
            </a:r>
          </a:p>
          <a:p>
            <a:r>
              <a:rPr lang="en-US" dirty="0" smtClean="0"/>
              <a:t>The administrative tribunal said “</a:t>
            </a:r>
            <a:r>
              <a:rPr lang="en-US" dirty="0"/>
              <a:t>Y</a:t>
            </a:r>
            <a:r>
              <a:rPr lang="en-US" dirty="0" smtClean="0"/>
              <a:t>es,” but the district court said “No” and awarded the worker the minimum wage  for the hours performed.  What type of recovery was that? (Restitution?)</a:t>
            </a:r>
          </a:p>
          <a:p>
            <a:r>
              <a:rPr lang="en-US" dirty="0" smtClean="0"/>
              <a:t>Other courts agreed with the trial court and said enforcing the contract would encourage violations of the immigration law and reward prior violations.</a:t>
            </a:r>
          </a:p>
          <a:p>
            <a:r>
              <a:rPr lang="en-US" dirty="0" smtClean="0"/>
              <a:t>On the other hand, requiring employers to pay undocumented workers the promised wage would lessen their incentive to hire undocumented workers.</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7239635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xmlns:p14="http://schemas.microsoft.com/office/powerpoint/2010/main" spd="slow" advTm="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Coma Corp. v. Kansas Dep’t of </a:t>
            </a:r>
            <a:r>
              <a:rPr lang="en-US" dirty="0" smtClean="0"/>
              <a:t>Labor - II</a:t>
            </a:r>
            <a:endParaRPr lang="en-US" dirty="0"/>
          </a:p>
        </p:txBody>
      </p:sp>
      <p:sp>
        <p:nvSpPr>
          <p:cNvPr id="3" name="Content Placeholder 2"/>
          <p:cNvSpPr>
            <a:spLocks noGrp="1"/>
          </p:cNvSpPr>
          <p:nvPr>
            <p:ph idx="1"/>
          </p:nvPr>
        </p:nvSpPr>
        <p:spPr/>
        <p:txBody>
          <a:bodyPr/>
          <a:lstStyle/>
          <a:p>
            <a:r>
              <a:rPr lang="en-US" dirty="0" smtClean="0"/>
              <a:t>The case speaks about pre-emption and statutory interpretation, materials from Con Law I, as for contracts, read carefully  The language from </a:t>
            </a:r>
            <a:r>
              <a:rPr lang="en-US" u="sng" dirty="0" smtClean="0"/>
              <a:t>Gates </a:t>
            </a:r>
            <a:r>
              <a:rPr lang="en-US" dirty="0" smtClean="0"/>
              <a:t>at 494-95</a:t>
            </a:r>
          </a:p>
          <a:p>
            <a:r>
              <a:rPr lang="en-US" dirty="0" smtClean="0"/>
              <a:t>Note 1 after the case returns us to </a:t>
            </a:r>
            <a:r>
              <a:rPr lang="en-US" u="sng" dirty="0" smtClean="0"/>
              <a:t>McIntosh v. Murphy.</a:t>
            </a:r>
          </a:p>
          <a:p>
            <a:r>
              <a:rPr lang="en-US" dirty="0" smtClean="0"/>
              <a:t>Note 2 emphasizes that so far I have not mentioned the name of the worker (</a:t>
            </a:r>
            <a:r>
              <a:rPr lang="en-US" dirty="0"/>
              <a:t>M</a:t>
            </a:r>
            <a:r>
              <a:rPr lang="en-US" dirty="0" smtClean="0"/>
              <a:t>r. Martinez Corral).  </a:t>
            </a:r>
          </a:p>
          <a:p>
            <a:r>
              <a:rPr lang="en-US" dirty="0" smtClean="0"/>
              <a:t>Note 3 is a great case on whose hands are dirtier.  (But, notice that  Fitch has absconded with the money and the newspaper is holding the bag).</a:t>
            </a:r>
          </a:p>
          <a:p>
            <a:endParaRPr lang="en-US" u="sng" dirty="0" smtClean="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968080177"/>
      </p:ext>
    </p:extLst>
  </p:cSld>
  <p:clrMapOvr>
    <a:masterClrMapping/>
  </p:clrMapOvr>
  <mc:AlternateContent xmlns:mc="http://schemas.openxmlformats.org/markup-compatibility/2006" xmlns:p14="http://schemas.microsoft.com/office/powerpoint/2010/main">
    <mc:Choice Requires="p14">
      <p:transition spd="slow" p14:dur="2000" advTm="105984"/>
    </mc:Choice>
    <mc:Fallback xmlns="">
      <p:transition xmlns:p14="http://schemas.microsoft.com/office/powerpoint/2010/main" spd="slow" advTm="105984"/>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Fullerton Lumber v. </a:t>
            </a:r>
            <a:r>
              <a:rPr lang="en-US" dirty="0" err="1" smtClean="0"/>
              <a:t>torborg</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A contractual clause that retrains employment or competition is like a negative injunction </a:t>
            </a:r>
            <a:r>
              <a:rPr lang="mr-IN" dirty="0" smtClean="0"/>
              <a:t>–</a:t>
            </a:r>
            <a:r>
              <a:rPr lang="en-US" dirty="0" smtClean="0"/>
              <a:t> the clause prohibits rather than commands actions. It is sometimes called a “restrictive covenant.”</a:t>
            </a:r>
          </a:p>
          <a:p>
            <a:r>
              <a:rPr lang="en-US" dirty="0" err="1" smtClean="0"/>
              <a:t>Torborg</a:t>
            </a:r>
            <a:r>
              <a:rPr lang="en-US" dirty="0" smtClean="0"/>
              <a:t>, of course, could not legally steal (convert) any property owned  by Fullerton.  Is the knowledge that he developed of the customer base while working for Fullerton the property (intellectual) of Fullerton?  If so, then we don’t need the contractual clause.</a:t>
            </a:r>
          </a:p>
          <a:p>
            <a:endParaRPr lang="en-US" dirty="0"/>
          </a:p>
          <a:p>
            <a:r>
              <a:rPr lang="en-US" dirty="0" smtClean="0"/>
              <a:t>The contractual clause, however, enables the parties not to litigate that issue.</a:t>
            </a:r>
          </a:p>
          <a:p>
            <a:endParaRPr lang="en-US" dirty="0"/>
          </a:p>
          <a:p>
            <a:r>
              <a:rPr lang="en-US" dirty="0" smtClean="0"/>
              <a:t>The black letter rule is that clauses that restrain a worker from exercising his trade after leaving employment must be reasonable in regards to the trades prohibited, the area in which work is prohibited and the length of time of the prohibition.</a:t>
            </a:r>
          </a:p>
          <a:p>
            <a:endParaRPr lang="en-US" dirty="0"/>
          </a:p>
          <a:p>
            <a:r>
              <a:rPr lang="en-US" dirty="0" smtClean="0"/>
              <a:t>  </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181510411"/>
      </p:ext>
    </p:extLst>
  </p:cSld>
  <p:clrMapOvr>
    <a:masterClrMapping/>
  </p:clrMapOvr>
  <mc:AlternateContent xmlns:mc="http://schemas.openxmlformats.org/markup-compatibility/2006" xmlns:p14="http://schemas.microsoft.com/office/powerpoint/2010/main">
    <mc:Choice Requires="p14">
      <p:transition spd="slow" p14:dur="2000" advTm="145196"/>
    </mc:Choice>
    <mc:Fallback xmlns="">
      <p:transition xmlns:p14="http://schemas.microsoft.com/office/powerpoint/2010/main" spd="slow" advTm="145196"/>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we understand judicial power?</a:t>
            </a:r>
            <a:endParaRPr lang="en-US" dirty="0"/>
          </a:p>
        </p:txBody>
      </p:sp>
      <p:sp>
        <p:nvSpPr>
          <p:cNvPr id="3" name="Content Placeholder 2"/>
          <p:cNvSpPr>
            <a:spLocks noGrp="1"/>
          </p:cNvSpPr>
          <p:nvPr>
            <p:ph idx="1"/>
          </p:nvPr>
        </p:nvSpPr>
        <p:spPr/>
        <p:txBody>
          <a:bodyPr>
            <a:normAutofit fontScale="92500"/>
          </a:bodyPr>
          <a:lstStyle/>
          <a:p>
            <a:r>
              <a:rPr lang="en-US" dirty="0" smtClean="0"/>
              <a:t>Fullerton Lumber is fascinating by its debate about how the court should exercise its power.</a:t>
            </a:r>
          </a:p>
          <a:p>
            <a:r>
              <a:rPr lang="en-US" dirty="0" smtClean="0"/>
              <a:t>The background principle is:  “Courts do not write contracts for the parties.  Courts only enforce the contracts that the parties have written.”   The parties, not the courts, have the power to shape their relations.</a:t>
            </a:r>
          </a:p>
          <a:p>
            <a:r>
              <a:rPr lang="en-US" dirty="0" smtClean="0"/>
              <a:t>Some courts will “blue-pencil” a contract.  In this case that means eliminating words that would make the clause unenforceable.  Let’s say the restrictive covenant was “Employee may not work in the same field in the towns of A and B and for a period of 10 years in A and 3 years in B.  The court might say that a reasonable restrictive covenant would cover B but not A, and 10 years would be a reasonable amount of time for B.  So the court would blue-pencil (i.e., edit, strike out) the mention of A and the 3 year restriction.</a:t>
            </a:r>
          </a:p>
          <a:p>
            <a:r>
              <a:rPr lang="en-US" dirty="0" smtClean="0"/>
              <a:t>In Fullerton, however, we did not have a contract that could be edited without the court inserting its own words into the contract. The language in Fullerton was indivisible.</a:t>
            </a:r>
            <a:endParaRPr lang="en-US"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663638233"/>
      </p:ext>
    </p:extLst>
  </p:cSld>
  <p:clrMapOvr>
    <a:masterClrMapping/>
  </p:clrMapOvr>
  <mc:AlternateContent xmlns:mc="http://schemas.openxmlformats.org/markup-compatibility/2006" xmlns:p14="http://schemas.microsoft.com/office/powerpoint/2010/main">
    <mc:Choice Requires="p14">
      <p:transition spd="slow" p14:dur="2000" advTm="136185"/>
    </mc:Choice>
    <mc:Fallback xmlns="">
      <p:transition xmlns:p14="http://schemas.microsoft.com/office/powerpoint/2010/main" spd="slow" advTm="136185"/>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Angles.thmx</Template>
  <TotalTime>226</TotalTime>
  <Words>1181</Words>
  <Application>Microsoft Macintosh PowerPoint</Application>
  <PresentationFormat>On-screen Show (4:3)</PresentationFormat>
  <Paragraphs>58</Paragraphs>
  <Slides>10</Slides>
  <Notes>0</Notes>
  <HiddenSlides>0</HiddenSlides>
  <MMClips>10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Angles</vt:lpstr>
      <vt:lpstr>Syllabus Section 23 – Illegal Contracts and Capacity</vt:lpstr>
      <vt:lpstr>Each contractual defense has a core and a periphery</vt:lpstr>
      <vt:lpstr>Defense of Illegality - Core</vt:lpstr>
      <vt:lpstr>Defense of illegality – periphery</vt:lpstr>
      <vt:lpstr>Carroll v. beardon</vt:lpstr>
      <vt:lpstr>Coma Corp. v. Kansas Dep’t of Labor - I</vt:lpstr>
      <vt:lpstr>Coma Corp. v. Kansas Dep’t of Labor - II</vt:lpstr>
      <vt:lpstr>Fullerton Lumber v. torborg</vt:lpstr>
      <vt:lpstr>How do we understand judicial power?</vt:lpstr>
      <vt:lpstr>How do we understand judicial power?</vt:lpstr>
    </vt:vector>
  </TitlesOfParts>
  <Company>University of Miami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Syllabus Section 23 – Illegal Contracts and Capacity</dc:title>
  <dc:creator>rrosen Rosen</dc:creator>
  <cp:lastModifiedBy>rrosen Rosen</cp:lastModifiedBy>
  <cp:revision>21</cp:revision>
  <dcterms:created xsi:type="dcterms:W3CDTF">2020-03-18T15:23:05Z</dcterms:created>
  <dcterms:modified xsi:type="dcterms:W3CDTF">2020-03-20T15:12:47Z</dcterms:modified>
</cp:coreProperties>
</file>